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65.xml" ContentType="application/vnd.openxmlformats-officedocument.presentationml.slide+xml"/>
  <Override PartName="/ppt/slides/slide5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1.xml" ContentType="application/vnd.openxmlformats-officedocument.presentationml.slide+xml"/>
  <Override PartName="/ppt/slides/slide56.xml" ContentType="application/vnd.openxmlformats-officedocument.presentationml.slide+xml"/>
  <Override PartName="/ppt/slides/slide43.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5" r:id="rId1"/>
  </p:sldMasterIdLst>
  <p:notesMasterIdLst>
    <p:notesMasterId r:id="rId68"/>
  </p:notesMasterIdLst>
  <p:sldIdLst>
    <p:sldId id="256" r:id="rId2"/>
    <p:sldId id="521" r:id="rId3"/>
    <p:sldId id="284" r:id="rId4"/>
    <p:sldId id="262" r:id="rId5"/>
    <p:sldId id="500" r:id="rId6"/>
    <p:sldId id="287" r:id="rId7"/>
    <p:sldId id="324" r:id="rId8"/>
    <p:sldId id="325" r:id="rId9"/>
    <p:sldId id="306" r:id="rId10"/>
    <p:sldId id="307" r:id="rId11"/>
    <p:sldId id="308" r:id="rId12"/>
    <p:sldId id="309" r:id="rId13"/>
    <p:sldId id="311" r:id="rId14"/>
    <p:sldId id="316" r:id="rId15"/>
    <p:sldId id="522" r:id="rId16"/>
    <p:sldId id="297" r:id="rId17"/>
    <p:sldId id="461" r:id="rId18"/>
    <p:sldId id="442" r:id="rId19"/>
    <p:sldId id="459" r:id="rId20"/>
    <p:sldId id="444" r:id="rId21"/>
    <p:sldId id="496" r:id="rId22"/>
    <p:sldId id="451" r:id="rId23"/>
    <p:sldId id="452" r:id="rId24"/>
    <p:sldId id="507" r:id="rId25"/>
    <p:sldId id="497" r:id="rId26"/>
    <p:sldId id="506" r:id="rId27"/>
    <p:sldId id="505" r:id="rId28"/>
    <p:sldId id="453" r:id="rId29"/>
    <p:sldId id="455" r:id="rId30"/>
    <p:sldId id="456" r:id="rId31"/>
    <p:sldId id="463" r:id="rId32"/>
    <p:sldId id="518" r:id="rId33"/>
    <p:sldId id="501" r:id="rId34"/>
    <p:sldId id="467" r:id="rId35"/>
    <p:sldId id="470" r:id="rId36"/>
    <p:sldId id="469" r:id="rId37"/>
    <p:sldId id="471" r:id="rId38"/>
    <p:sldId id="475" r:id="rId39"/>
    <p:sldId id="502" r:id="rId40"/>
    <p:sldId id="503" r:id="rId41"/>
    <p:sldId id="476" r:id="rId42"/>
    <p:sldId id="477" r:id="rId43"/>
    <p:sldId id="480" r:id="rId44"/>
    <p:sldId id="523" r:id="rId45"/>
    <p:sldId id="481" r:id="rId46"/>
    <p:sldId id="482" r:id="rId47"/>
    <p:sldId id="484" r:id="rId48"/>
    <p:sldId id="485" r:id="rId49"/>
    <p:sldId id="486" r:id="rId50"/>
    <p:sldId id="365" r:id="rId51"/>
    <p:sldId id="512" r:id="rId52"/>
    <p:sldId id="509" r:id="rId53"/>
    <p:sldId id="513" r:id="rId54"/>
    <p:sldId id="516" r:id="rId55"/>
    <p:sldId id="514" r:id="rId56"/>
    <p:sldId id="517" r:id="rId57"/>
    <p:sldId id="515" r:id="rId58"/>
    <p:sldId id="382" r:id="rId59"/>
    <p:sldId id="383" r:id="rId60"/>
    <p:sldId id="488" r:id="rId61"/>
    <p:sldId id="489" r:id="rId62"/>
    <p:sldId id="490" r:id="rId63"/>
    <p:sldId id="492" r:id="rId64"/>
    <p:sldId id="498" r:id="rId65"/>
    <p:sldId id="511" r:id="rId66"/>
    <p:sldId id="499"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9" autoAdjust="0"/>
    <p:restoredTop sz="94660"/>
  </p:normalViewPr>
  <p:slideViewPr>
    <p:cSldViewPr>
      <p:cViewPr varScale="1">
        <p:scale>
          <a:sx n="68" d="100"/>
          <a:sy n="68" d="100"/>
        </p:scale>
        <p:origin x="131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A1B5BB6-2CBC-4742-A2E3-EBDF8EEC280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4819" name="Rectangle 3">
            <a:extLst>
              <a:ext uri="{FF2B5EF4-FFF2-40B4-BE49-F238E27FC236}">
                <a16:creationId xmlns:a16="http://schemas.microsoft.com/office/drawing/2014/main" id="{F46BF497-C68D-4493-B4D4-65C2022E42A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4340" name="Rectangle 4">
            <a:extLst>
              <a:ext uri="{FF2B5EF4-FFF2-40B4-BE49-F238E27FC236}">
                <a16:creationId xmlns:a16="http://schemas.microsoft.com/office/drawing/2014/main" id="{B0335C2C-77B8-44A6-9F25-17AE1F368A7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a:extLst>
              <a:ext uri="{FF2B5EF4-FFF2-40B4-BE49-F238E27FC236}">
                <a16:creationId xmlns:a16="http://schemas.microsoft.com/office/drawing/2014/main" id="{8714B312-2ACE-4F61-98EB-86F6EC30F3E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a:extLst>
              <a:ext uri="{FF2B5EF4-FFF2-40B4-BE49-F238E27FC236}">
                <a16:creationId xmlns:a16="http://schemas.microsoft.com/office/drawing/2014/main" id="{4C903784-4DE4-4E03-B70E-CBDB084A38F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4823" name="Rectangle 7">
            <a:extLst>
              <a:ext uri="{FF2B5EF4-FFF2-40B4-BE49-F238E27FC236}">
                <a16:creationId xmlns:a16="http://schemas.microsoft.com/office/drawing/2014/main" id="{CCAAE1F9-460F-45F2-B1DE-6CE5C774BDC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A06CB46-A727-4D32-A427-FED1A4BC6D2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3DA05483-11EC-4AF9-9034-27D9633888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DC4FB03-7430-4C8E-BBC3-1EB1A740F67A}" type="slidenum">
              <a:rPr lang="en-US" altLang="en-US" smtClean="0"/>
              <a:pPr>
                <a:spcBef>
                  <a:spcPct val="0"/>
                </a:spcBef>
              </a:pPr>
              <a:t>1</a:t>
            </a:fld>
            <a:endParaRPr lang="en-US" altLang="en-US"/>
          </a:p>
        </p:txBody>
      </p:sp>
      <p:sp>
        <p:nvSpPr>
          <p:cNvPr id="16387" name="Rectangle 2">
            <a:extLst>
              <a:ext uri="{FF2B5EF4-FFF2-40B4-BE49-F238E27FC236}">
                <a16:creationId xmlns:a16="http://schemas.microsoft.com/office/drawing/2014/main" id="{EB42F22D-3853-4850-A8A4-C050CFCCCC53}"/>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8D68779F-4A48-4ACC-82C5-FF687D8F4C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8734DD1-AAB0-46AF-912F-F670464191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2FDE9E9-E841-4E92-B602-07B25141E47C}" type="slidenum">
              <a:rPr lang="en-US" altLang="en-US" smtClean="0"/>
              <a:pPr>
                <a:spcBef>
                  <a:spcPct val="0"/>
                </a:spcBef>
              </a:pPr>
              <a:t>11</a:t>
            </a:fld>
            <a:endParaRPr lang="en-US" altLang="en-US"/>
          </a:p>
        </p:txBody>
      </p:sp>
      <p:sp>
        <p:nvSpPr>
          <p:cNvPr id="39939" name="Rectangle 2">
            <a:extLst>
              <a:ext uri="{FF2B5EF4-FFF2-40B4-BE49-F238E27FC236}">
                <a16:creationId xmlns:a16="http://schemas.microsoft.com/office/drawing/2014/main" id="{21C41710-3CBD-4DDB-98D9-B643C5B2A51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0CDC598A-F7C5-4B53-9547-D7FFBD4021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054B14D-CC96-486F-A95F-E5067C920F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164BD14-9CEF-4391-973D-1E78A5DCD16B}" type="slidenum">
              <a:rPr lang="en-US" altLang="en-US" smtClean="0"/>
              <a:pPr>
                <a:spcBef>
                  <a:spcPct val="0"/>
                </a:spcBef>
              </a:pPr>
              <a:t>12</a:t>
            </a:fld>
            <a:endParaRPr lang="en-US" altLang="en-US"/>
          </a:p>
        </p:txBody>
      </p:sp>
      <p:sp>
        <p:nvSpPr>
          <p:cNvPr id="41987" name="Rectangle 2">
            <a:extLst>
              <a:ext uri="{FF2B5EF4-FFF2-40B4-BE49-F238E27FC236}">
                <a16:creationId xmlns:a16="http://schemas.microsoft.com/office/drawing/2014/main" id="{310DABF2-A6FD-43E9-B154-72D6F01C289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8010B074-CCC7-4220-9C53-1FA3DA5BB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CADFEB7-D629-4768-BA03-379678A515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305C5B8-439C-4BCC-BC93-7E386E4124DD}" type="slidenum">
              <a:rPr lang="en-US" altLang="en-US" smtClean="0"/>
              <a:pPr>
                <a:spcBef>
                  <a:spcPct val="0"/>
                </a:spcBef>
              </a:pPr>
              <a:t>13</a:t>
            </a:fld>
            <a:endParaRPr lang="en-US" altLang="en-US"/>
          </a:p>
        </p:txBody>
      </p:sp>
      <p:sp>
        <p:nvSpPr>
          <p:cNvPr id="44035" name="Rectangle 2">
            <a:extLst>
              <a:ext uri="{FF2B5EF4-FFF2-40B4-BE49-F238E27FC236}">
                <a16:creationId xmlns:a16="http://schemas.microsoft.com/office/drawing/2014/main" id="{674DCB11-1E4B-4264-B481-EBE24B398B76}"/>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3DB6CBBA-71FD-4E57-9FAE-CAE34172F8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B4B1E47-18D6-4DDA-86D7-02E79AAF7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E46641C-EBE0-4907-9D3D-E21E4FE6016A}" type="slidenum">
              <a:rPr lang="en-US" altLang="en-US" smtClean="0"/>
              <a:pPr>
                <a:spcBef>
                  <a:spcPct val="0"/>
                </a:spcBef>
              </a:pPr>
              <a:t>14</a:t>
            </a:fld>
            <a:endParaRPr lang="en-US" altLang="en-US"/>
          </a:p>
        </p:txBody>
      </p:sp>
      <p:sp>
        <p:nvSpPr>
          <p:cNvPr id="46083" name="Rectangle 2">
            <a:extLst>
              <a:ext uri="{FF2B5EF4-FFF2-40B4-BE49-F238E27FC236}">
                <a16:creationId xmlns:a16="http://schemas.microsoft.com/office/drawing/2014/main" id="{682D762C-F1D1-4F89-BA40-3AD2087827ED}"/>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7AE84D6-3EF1-4C6F-BDC5-07B4CF9629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AFF5B993-1C6A-41B0-9A6C-EB0CE79D93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36C084-3163-413F-9AFB-9423C0550B3E}" type="slidenum">
              <a:rPr lang="en-US" altLang="en-US" smtClean="0"/>
              <a:pPr>
                <a:spcBef>
                  <a:spcPct val="0"/>
                </a:spcBef>
              </a:pPr>
              <a:t>16</a:t>
            </a:fld>
            <a:endParaRPr lang="en-US" altLang="en-US"/>
          </a:p>
        </p:txBody>
      </p:sp>
      <p:sp>
        <p:nvSpPr>
          <p:cNvPr id="49155" name="Rectangle 2">
            <a:extLst>
              <a:ext uri="{FF2B5EF4-FFF2-40B4-BE49-F238E27FC236}">
                <a16:creationId xmlns:a16="http://schemas.microsoft.com/office/drawing/2014/main" id="{74271559-EC7E-4376-9F8E-4F267E156A5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7D06041D-6A81-43B3-9F81-A52D1D257C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E0834AEC-B853-447F-96DB-3EA461051301}"/>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136DF8FC-FF18-430A-B0CC-2ADA0DFE55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
        <p:nvSpPr>
          <p:cNvPr id="52228" name="Slide Number Placeholder 3">
            <a:extLst>
              <a:ext uri="{FF2B5EF4-FFF2-40B4-BE49-F238E27FC236}">
                <a16:creationId xmlns:a16="http://schemas.microsoft.com/office/drawing/2014/main" id="{12CCE90F-70A1-4D53-80FF-B864729924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CBB4F8C-FAA2-42EA-BC58-0399AEB65176}" type="slidenum">
              <a:rPr lang="en-US" altLang="en-US" smtClean="0"/>
              <a:pPr>
                <a:spcBef>
                  <a:spcPct val="0"/>
                </a:spcBef>
              </a:pPr>
              <a:t>18</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B675480-F73F-4284-9C5D-1D6FA40C8131}"/>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9642DA7F-3C2B-48E4-AE95-49106964D2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B43362F2-39FD-4D67-BE48-2257CA9E3A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DAF6193-1A31-4DA7-BB66-E2C08B20FA89}" type="slidenum">
              <a:rPr lang="en-US" altLang="en-US" smtClean="0"/>
              <a:pPr>
                <a:spcBef>
                  <a:spcPct val="0"/>
                </a:spcBef>
              </a:pPr>
              <a:t>19</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2D2B1531-37CF-4782-A90E-570AFACD52A3}"/>
              </a:ext>
            </a:extLst>
          </p:cNvPr>
          <p:cNvSpPr>
            <a:spLocks noGrp="1" noRot="1" noChangeAspect="1" noChangeArrowheads="1" noTextEdit="1"/>
          </p:cNvSpPr>
          <p:nvPr>
            <p:ph type="sldImg"/>
          </p:nvPr>
        </p:nvSpPr>
        <p:spPr>
          <a:ln/>
        </p:spPr>
      </p:sp>
      <p:sp>
        <p:nvSpPr>
          <p:cNvPr id="56323" name="Notes Placeholder 2">
            <a:extLst>
              <a:ext uri="{FF2B5EF4-FFF2-40B4-BE49-F238E27FC236}">
                <a16:creationId xmlns:a16="http://schemas.microsoft.com/office/drawing/2014/main" id="{A8B32ABC-51D3-42C6-A686-DC82D65280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105B056C-D401-4F2C-A4CC-5A47DC2FD8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ED96391-3073-4306-A4BF-B002AEA3F59B}" type="slidenum">
              <a:rPr lang="en-US" altLang="en-US" smtClean="0"/>
              <a:pPr>
                <a:spcBef>
                  <a:spcPct val="0"/>
                </a:spcBef>
              </a:pPr>
              <a:t>20</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8B6CDBB-4B2D-420F-A08B-EDB864626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462DE9-3B02-4674-8DA4-C0C08ED1AEE3}" type="slidenum">
              <a:rPr lang="en-US" altLang="en-US" smtClean="0"/>
              <a:pPr>
                <a:spcBef>
                  <a:spcPct val="0"/>
                </a:spcBef>
              </a:pPr>
              <a:t>22</a:t>
            </a:fld>
            <a:endParaRPr lang="en-US" altLang="en-US"/>
          </a:p>
        </p:txBody>
      </p:sp>
      <p:sp>
        <p:nvSpPr>
          <p:cNvPr id="59395" name="Rectangle 2">
            <a:extLst>
              <a:ext uri="{FF2B5EF4-FFF2-40B4-BE49-F238E27FC236}">
                <a16:creationId xmlns:a16="http://schemas.microsoft.com/office/drawing/2014/main" id="{6229DA31-92D1-4A94-8B06-CB7C9052866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DF8E67B-F7B8-45FC-B23F-C2CD0E901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309BAD97-8614-4413-9F87-0B070EFA26EE}"/>
              </a:ext>
            </a:extLst>
          </p:cNvPr>
          <p:cNvSpPr>
            <a:spLocks noGrp="1" noRot="1" noChangeAspect="1" noChangeArrowheads="1" noTextEdit="1"/>
          </p:cNvSpPr>
          <p:nvPr>
            <p:ph type="sldImg"/>
          </p:nvPr>
        </p:nvSpPr>
        <p:spPr>
          <a:ln/>
        </p:spPr>
      </p:sp>
      <p:sp>
        <p:nvSpPr>
          <p:cNvPr id="61443" name="Notes Placeholder 2">
            <a:extLst>
              <a:ext uri="{FF2B5EF4-FFF2-40B4-BE49-F238E27FC236}">
                <a16:creationId xmlns:a16="http://schemas.microsoft.com/office/drawing/2014/main" id="{59EA21D2-C085-424A-A0E6-12F57A7A3E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
        <p:nvSpPr>
          <p:cNvPr id="61444" name="Slide Number Placeholder 3">
            <a:extLst>
              <a:ext uri="{FF2B5EF4-FFF2-40B4-BE49-F238E27FC236}">
                <a16:creationId xmlns:a16="http://schemas.microsoft.com/office/drawing/2014/main" id="{025D602A-6759-4590-8D19-37E8ADC621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E63DEF5-B1F9-4DC4-9B7A-313A3481B633}" type="slidenum">
              <a:rPr lang="en-US" altLang="en-US" smtClean="0"/>
              <a:pPr>
                <a:spcBef>
                  <a:spcPct val="0"/>
                </a:spcBef>
              </a:pPr>
              <a:t>23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341AD3C-4C18-4CCA-A430-584247F5F8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F9748F1-7445-4062-8C83-069E179F0918}" type="slidenum">
              <a:rPr lang="en-US" altLang="en-US" smtClean="0"/>
              <a:pPr>
                <a:spcBef>
                  <a:spcPct val="0"/>
                </a:spcBef>
              </a:pPr>
              <a:t>3</a:t>
            </a:fld>
            <a:endParaRPr lang="en-US" altLang="en-US"/>
          </a:p>
        </p:txBody>
      </p:sp>
      <p:sp>
        <p:nvSpPr>
          <p:cNvPr id="23555" name="Rectangle 2">
            <a:extLst>
              <a:ext uri="{FF2B5EF4-FFF2-40B4-BE49-F238E27FC236}">
                <a16:creationId xmlns:a16="http://schemas.microsoft.com/office/drawing/2014/main" id="{C5EB29E5-DF00-41BC-A57C-D6713F531C4B}"/>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99C47A9E-CBF6-4714-9D6B-B35D40272F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B4737338-C7A8-4F00-9FD7-3A72F5680A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D16177-7117-4984-B91C-DF5750278830}" type="slidenum">
              <a:rPr lang="en-US" altLang="en-US" smtClean="0"/>
              <a:pPr>
                <a:spcBef>
                  <a:spcPct val="0"/>
                </a:spcBef>
              </a:pPr>
              <a:t>28</a:t>
            </a:fld>
            <a:endParaRPr lang="en-US" altLang="en-US"/>
          </a:p>
        </p:txBody>
      </p:sp>
      <p:sp>
        <p:nvSpPr>
          <p:cNvPr id="67587" name="Rectangle 2">
            <a:extLst>
              <a:ext uri="{FF2B5EF4-FFF2-40B4-BE49-F238E27FC236}">
                <a16:creationId xmlns:a16="http://schemas.microsoft.com/office/drawing/2014/main" id="{23CAE671-DD10-47DD-94FF-FE750A820B38}"/>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0CB84B1-0993-4596-85B6-BF5CD5227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8330B255-520D-4E48-8437-807C4444909F}"/>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573C8515-85B3-4230-B994-CC1A16E9EE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9DF52DEB-E4AA-4B1C-944E-F367A66FE8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23C22A-C032-4FB7-8291-D2C2E8B4D232}" type="slidenum">
              <a:rPr lang="en-US" altLang="en-US" smtClean="0"/>
              <a:pPr>
                <a:spcBef>
                  <a:spcPct val="0"/>
                </a:spcBef>
              </a:pPr>
              <a:t>29</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B7126FE2-A392-4CE2-8B36-1217B6F500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EE7927D-F40E-421C-8843-4B20D408CF03}" type="slidenum">
              <a:rPr lang="en-US" altLang="en-US" smtClean="0"/>
              <a:pPr>
                <a:spcBef>
                  <a:spcPct val="0"/>
                </a:spcBef>
              </a:pPr>
              <a:t>30</a:t>
            </a:fld>
            <a:endParaRPr lang="en-US" altLang="en-US"/>
          </a:p>
        </p:txBody>
      </p:sp>
      <p:sp>
        <p:nvSpPr>
          <p:cNvPr id="71683" name="Rectangle 2">
            <a:extLst>
              <a:ext uri="{FF2B5EF4-FFF2-40B4-BE49-F238E27FC236}">
                <a16:creationId xmlns:a16="http://schemas.microsoft.com/office/drawing/2014/main" id="{1B50F65E-3102-4E91-A2D1-83F2F36F5991}"/>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896BAFAB-613B-4D47-A305-F3850D1EE1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859CE8E5-290E-4172-8BD6-AC19F9F45C9E}"/>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FB9ED607-D789-414E-A827-EB077A63E9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CC665F8-B99F-4F8D-B9CE-9B1A7F956BDD}"/>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4488594C-225A-4934-8552-E63F28C0B7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D2506E7B-6818-463D-9ECD-177E1E8BAA99}"/>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D5C545E8-F38B-4A5F-8D43-48B4C5A43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5E20B291-3C17-423B-856A-597FE04CE183}"/>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17F57A74-7C19-4F7B-B9A5-C73873B011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150C76D-3F24-443D-B384-2D04FB3C4194}"/>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FE6CC616-4B5B-4ACB-9B00-97FFD91D3F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AF97A70-6C18-4767-8CAB-62B279D05A99}"/>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23179B26-6D94-43FB-9A90-489590131C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22820FF-B7A4-49F3-B40F-810BE20028E9}"/>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BCE57422-8984-4276-B5B9-F79333D932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77058946-C1E9-40D7-8F8C-9188A45D39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FF9C13-04AB-47B0-98A2-75AAA438C941}" type="slidenum">
              <a:rPr lang="en-US" altLang="en-US" smtClean="0"/>
              <a:pPr>
                <a:spcBef>
                  <a:spcPct val="0"/>
                </a:spcBef>
              </a:pPr>
              <a:t>4</a:t>
            </a:fld>
            <a:endParaRPr lang="en-US" altLang="en-US"/>
          </a:p>
        </p:txBody>
      </p:sp>
      <p:sp>
        <p:nvSpPr>
          <p:cNvPr id="25603" name="Rectangle 2">
            <a:extLst>
              <a:ext uri="{FF2B5EF4-FFF2-40B4-BE49-F238E27FC236}">
                <a16:creationId xmlns:a16="http://schemas.microsoft.com/office/drawing/2014/main" id="{C262B271-BAFF-49C1-9D9B-31A2D3F0316C}"/>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092E245-0F7E-462E-BD88-3A41EDEE2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072A41F-1C63-47C7-A5CF-E66B223138D3}"/>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E5C026D8-535F-483F-AC50-DB7EB1123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371825D-F9DB-41E0-B147-69BF598BABF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411173B8-AEA0-40CF-810A-91559DD60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AE60F28A-AB69-41D8-8420-7692F45DE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EA3CE4-7087-41BC-A220-E4E6EE4B8094}" type="slidenum">
              <a:rPr lang="en-US" altLang="en-US" smtClean="0"/>
              <a:pPr>
                <a:spcBef>
                  <a:spcPct val="0"/>
                </a:spcBef>
              </a:pPr>
              <a:t>50</a:t>
            </a:fld>
            <a:endParaRPr lang="en-US" altLang="en-US"/>
          </a:p>
        </p:txBody>
      </p:sp>
      <p:sp>
        <p:nvSpPr>
          <p:cNvPr id="102403" name="Rectangle 2">
            <a:extLst>
              <a:ext uri="{FF2B5EF4-FFF2-40B4-BE49-F238E27FC236}">
                <a16:creationId xmlns:a16="http://schemas.microsoft.com/office/drawing/2014/main" id="{EDDD5A0C-C718-434D-AD55-090955F0765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95D12157-BC59-4E89-A387-06A2619B77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C028BA-E84E-455A-BF21-8D035F2B16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8DEEC86-0E42-45DF-90D7-B4814250ABEE}" type="slidenum">
              <a:rPr lang="en-US" altLang="en-US" smtClean="0"/>
              <a:pPr>
                <a:spcBef>
                  <a:spcPct val="0"/>
                </a:spcBef>
              </a:pPr>
              <a:t>52</a:t>
            </a:fld>
            <a:endParaRPr lang="en-US" altLang="en-US"/>
          </a:p>
        </p:txBody>
      </p:sp>
      <p:sp>
        <p:nvSpPr>
          <p:cNvPr id="105475" name="Rectangle 2">
            <a:extLst>
              <a:ext uri="{FF2B5EF4-FFF2-40B4-BE49-F238E27FC236}">
                <a16:creationId xmlns:a16="http://schemas.microsoft.com/office/drawing/2014/main" id="{1D4402E8-8B7A-488D-A5D5-6147740856FA}"/>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DD89FFE3-9A76-4A0D-8694-D1DC9DE24F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1CF20195-076A-4364-B5B3-EE1F071532E1}"/>
              </a:ext>
            </a:extLst>
          </p:cNvPr>
          <p:cNvSpPr>
            <a:spLocks noGrp="1" noRot="1" noChangeAspect="1" noChangeArrowheads="1" noTextEdit="1"/>
          </p:cNvSpPr>
          <p:nvPr>
            <p:ph type="sldImg"/>
          </p:nvPr>
        </p:nvSpPr>
        <p:spPr>
          <a:ln/>
        </p:spPr>
      </p:sp>
      <p:sp>
        <p:nvSpPr>
          <p:cNvPr id="108547" name="Notes Placeholder 2">
            <a:extLst>
              <a:ext uri="{FF2B5EF4-FFF2-40B4-BE49-F238E27FC236}">
                <a16:creationId xmlns:a16="http://schemas.microsoft.com/office/drawing/2014/main" id="{61ED1BE9-3234-4F3A-BEC4-C11413358F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
        <p:nvSpPr>
          <p:cNvPr id="108548" name="Slide Number Placeholder 3">
            <a:extLst>
              <a:ext uri="{FF2B5EF4-FFF2-40B4-BE49-F238E27FC236}">
                <a16:creationId xmlns:a16="http://schemas.microsoft.com/office/drawing/2014/main" id="{2BCA671D-14AC-4D05-BD4F-649870E504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B72BF2E-967A-404B-9073-4B9DD5DAE05F}" type="slidenum">
              <a:rPr lang="en-US" altLang="en-US" smtClean="0"/>
              <a:pPr>
                <a:spcBef>
                  <a:spcPct val="0"/>
                </a:spcBef>
              </a:pPr>
              <a:t>54</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C3B5D905-2D60-414C-87E5-C5C067A99BF1}"/>
              </a:ext>
            </a:extLst>
          </p:cNvPr>
          <p:cNvSpPr>
            <a:spLocks noGrp="1" noRot="1" noChangeAspect="1" noChangeArrowheads="1" noTextEdit="1"/>
          </p:cNvSpPr>
          <p:nvPr>
            <p:ph type="sldImg"/>
          </p:nvPr>
        </p:nvSpPr>
        <p:spPr>
          <a:ln/>
        </p:spPr>
      </p:sp>
      <p:sp>
        <p:nvSpPr>
          <p:cNvPr id="111619" name="Notes Placeholder 2">
            <a:extLst>
              <a:ext uri="{FF2B5EF4-FFF2-40B4-BE49-F238E27FC236}">
                <a16:creationId xmlns:a16="http://schemas.microsoft.com/office/drawing/2014/main" id="{83C05C46-777C-486E-B9E6-EF38CC17F4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
        <p:nvSpPr>
          <p:cNvPr id="111620" name="Slide Number Placeholder 3">
            <a:extLst>
              <a:ext uri="{FF2B5EF4-FFF2-40B4-BE49-F238E27FC236}">
                <a16:creationId xmlns:a16="http://schemas.microsoft.com/office/drawing/2014/main" id="{C7DC70AB-57D4-4FE6-AE6E-6062D9EC86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3185B3F-85C1-4944-BEA1-9EACA826102E}" type="slidenum">
              <a:rPr lang="en-US" altLang="en-US" smtClean="0"/>
              <a:pPr>
                <a:spcBef>
                  <a:spcPct val="0"/>
                </a:spcBef>
              </a:pPr>
              <a:t>56</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FF41C141-EEFE-47A8-8067-CC88040F1A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650F4EC-3820-4C9B-A307-53F21C208EDF}" type="slidenum">
              <a:rPr lang="en-US" altLang="en-US" smtClean="0"/>
              <a:pPr>
                <a:spcBef>
                  <a:spcPct val="0"/>
                </a:spcBef>
              </a:pPr>
              <a:t>58</a:t>
            </a:fld>
            <a:endParaRPr lang="en-US" altLang="en-US"/>
          </a:p>
        </p:txBody>
      </p:sp>
      <p:sp>
        <p:nvSpPr>
          <p:cNvPr id="114691" name="Rectangle 2">
            <a:extLst>
              <a:ext uri="{FF2B5EF4-FFF2-40B4-BE49-F238E27FC236}">
                <a16:creationId xmlns:a16="http://schemas.microsoft.com/office/drawing/2014/main" id="{34835AA9-6184-4CC1-9CC1-DB9BC7C3DE6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33D6A12E-FD40-48CC-A8BB-1F0C92C78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3CA28F9B-A561-4465-BF0E-1A13086C19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AF06BC8-EB25-476C-ACE7-28169BC11288}" type="slidenum">
              <a:rPr lang="en-US" altLang="en-US" smtClean="0"/>
              <a:pPr>
                <a:spcBef>
                  <a:spcPct val="0"/>
                </a:spcBef>
              </a:pPr>
              <a:t>59</a:t>
            </a:fld>
            <a:endParaRPr lang="en-US" altLang="en-US"/>
          </a:p>
        </p:txBody>
      </p:sp>
      <p:sp>
        <p:nvSpPr>
          <p:cNvPr id="116739" name="Rectangle 2">
            <a:extLst>
              <a:ext uri="{FF2B5EF4-FFF2-40B4-BE49-F238E27FC236}">
                <a16:creationId xmlns:a16="http://schemas.microsoft.com/office/drawing/2014/main" id="{F81D6732-4A0F-45AB-A7CB-B0467DC18EF7}"/>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946F8BA8-C730-4193-AA46-731ED247BD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8FB3964-8567-4C84-B929-FE39E8A1ED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FA09598-4138-45FD-9DEC-CB2C1D40246A}" type="slidenum">
              <a:rPr lang="en-US" altLang="en-US" smtClean="0"/>
              <a:pPr>
                <a:spcBef>
                  <a:spcPct val="0"/>
                </a:spcBef>
              </a:pPr>
              <a:t>5</a:t>
            </a:fld>
            <a:endParaRPr lang="en-US" altLang="en-US"/>
          </a:p>
        </p:txBody>
      </p:sp>
      <p:sp>
        <p:nvSpPr>
          <p:cNvPr id="27651" name="Rectangle 2">
            <a:extLst>
              <a:ext uri="{FF2B5EF4-FFF2-40B4-BE49-F238E27FC236}">
                <a16:creationId xmlns:a16="http://schemas.microsoft.com/office/drawing/2014/main" id="{D1180701-1C5E-4864-AC08-DDC62E50CC7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E49BCA63-818B-4A78-B246-E3041ABDA5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EE84E7F-B320-460E-AF1A-5484987A41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27DC8AB-2621-4786-899F-FB64FF6D3224}" type="slidenum">
              <a:rPr lang="en-US" altLang="en-US" smtClean="0"/>
              <a:pPr>
                <a:spcBef>
                  <a:spcPct val="0"/>
                </a:spcBef>
              </a:pPr>
              <a:t>6</a:t>
            </a:fld>
            <a:endParaRPr lang="en-US" altLang="en-US"/>
          </a:p>
        </p:txBody>
      </p:sp>
      <p:sp>
        <p:nvSpPr>
          <p:cNvPr id="29699" name="Rectangle 2">
            <a:extLst>
              <a:ext uri="{FF2B5EF4-FFF2-40B4-BE49-F238E27FC236}">
                <a16:creationId xmlns:a16="http://schemas.microsoft.com/office/drawing/2014/main" id="{18B242F5-798A-4885-8731-F88DF06A750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E0950E51-4964-4171-8870-DFF34A909E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23DBA2D-9930-476B-8519-67F7D07EE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5873A3-4BD5-4E6D-8B17-3F0132B694AC}" type="slidenum">
              <a:rPr lang="en-US" altLang="en-US" smtClean="0"/>
              <a:pPr>
                <a:spcBef>
                  <a:spcPct val="0"/>
                </a:spcBef>
              </a:pPr>
              <a:t>7</a:t>
            </a:fld>
            <a:endParaRPr lang="en-US" altLang="en-US"/>
          </a:p>
        </p:txBody>
      </p:sp>
      <p:sp>
        <p:nvSpPr>
          <p:cNvPr id="31747" name="Rectangle 2">
            <a:extLst>
              <a:ext uri="{FF2B5EF4-FFF2-40B4-BE49-F238E27FC236}">
                <a16:creationId xmlns:a16="http://schemas.microsoft.com/office/drawing/2014/main" id="{E5AA8A09-4946-4964-B0DD-C35C2FE06F94}"/>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DCA8201-DF9F-4D35-8F30-267E8CAF6E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74749E8-6CBE-4639-8CD3-9CE24AC20B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41C2B3-0516-4C37-92C5-9DC4BA56DB33}" type="slidenum">
              <a:rPr lang="en-US" altLang="en-US" smtClean="0"/>
              <a:pPr>
                <a:spcBef>
                  <a:spcPct val="0"/>
                </a:spcBef>
              </a:pPr>
              <a:t>8</a:t>
            </a:fld>
            <a:endParaRPr lang="en-US" altLang="en-US"/>
          </a:p>
        </p:txBody>
      </p:sp>
      <p:sp>
        <p:nvSpPr>
          <p:cNvPr id="33795" name="Rectangle 2">
            <a:extLst>
              <a:ext uri="{FF2B5EF4-FFF2-40B4-BE49-F238E27FC236}">
                <a16:creationId xmlns:a16="http://schemas.microsoft.com/office/drawing/2014/main" id="{A07D0F96-0806-4F07-82C5-15453E49E1F0}"/>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19C1CB07-0F4A-4AE0-A644-11D4C13495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506B38D-3C14-4BC5-8C00-C79CD8FCE7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B70ADA9-D619-4B04-9CFE-275015935390}" type="slidenum">
              <a:rPr lang="en-US" altLang="en-US" smtClean="0"/>
              <a:pPr>
                <a:spcBef>
                  <a:spcPct val="0"/>
                </a:spcBef>
              </a:pPr>
              <a:t>9</a:t>
            </a:fld>
            <a:endParaRPr lang="en-US" altLang="en-US"/>
          </a:p>
        </p:txBody>
      </p:sp>
      <p:sp>
        <p:nvSpPr>
          <p:cNvPr id="35843" name="Rectangle 2">
            <a:extLst>
              <a:ext uri="{FF2B5EF4-FFF2-40B4-BE49-F238E27FC236}">
                <a16:creationId xmlns:a16="http://schemas.microsoft.com/office/drawing/2014/main" id="{C02881A4-71FA-4D63-9AC6-48EB5B314878}"/>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CEE6337-E09C-4B1D-B38C-84E08B6F9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C5E0A26-FCB8-49E1-A595-A69B0AF28C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DCF58D1-7A29-4A7C-8CE9-DF4C2EA23F94}" type="slidenum">
              <a:rPr lang="en-US" altLang="en-US" smtClean="0"/>
              <a:pPr>
                <a:spcBef>
                  <a:spcPct val="0"/>
                </a:spcBef>
              </a:pPr>
              <a:t>10</a:t>
            </a:fld>
            <a:endParaRPr lang="en-US" altLang="en-US"/>
          </a:p>
        </p:txBody>
      </p:sp>
      <p:sp>
        <p:nvSpPr>
          <p:cNvPr id="37891" name="Rectangle 2">
            <a:extLst>
              <a:ext uri="{FF2B5EF4-FFF2-40B4-BE49-F238E27FC236}">
                <a16:creationId xmlns:a16="http://schemas.microsoft.com/office/drawing/2014/main" id="{78CA78D1-2583-4FBC-BFEF-001EA192D118}"/>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5705F15C-E4AD-473A-B387-72CF27C675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211AEE-2D1B-4A2B-8AFF-588D77467CFB}"/>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10">
            <a:extLst>
              <a:ext uri="{FF2B5EF4-FFF2-40B4-BE49-F238E27FC236}">
                <a16:creationId xmlns:a16="http://schemas.microsoft.com/office/drawing/2014/main" id="{8F575858-6B82-4395-9A5E-90BEAC3A5A9C}"/>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9E1E1533-FEDE-423A-B8BA-E62DBD385324}"/>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2AD70C69-5774-40FB-A5A4-C544FE00D45C}"/>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DC34AC8D-0609-4A77-94DE-BF82FF68E812}"/>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a:extLst>
              <a:ext uri="{FF2B5EF4-FFF2-40B4-BE49-F238E27FC236}">
                <a16:creationId xmlns:a16="http://schemas.microsoft.com/office/drawing/2014/main" id="{81FA06BE-2E36-4838-A887-20A6516632D3}"/>
              </a:ext>
            </a:extLst>
          </p:cNvPr>
          <p:cNvSpPr>
            <a:spLocks noGrp="1"/>
          </p:cNvSpPr>
          <p:nvPr>
            <p:ph type="dt" sz="half" idx="10"/>
          </p:nvPr>
        </p:nvSpPr>
        <p:spPr/>
        <p:txBody>
          <a:bodyPr/>
          <a:lstStyle>
            <a:lvl1pPr>
              <a:defRPr/>
            </a:lvl1pPr>
          </a:lstStyle>
          <a:p>
            <a:pPr>
              <a:defRPr/>
            </a:pPr>
            <a:fld id="{85FCD09C-CD67-4CA8-8EB4-90E4C8AE203A}" type="datetime3">
              <a:rPr lang="en-US"/>
              <a:pPr>
                <a:defRPr/>
              </a:pPr>
              <a:t>22 February 2018</a:t>
            </a:fld>
            <a:endParaRPr lang="en-US" altLang="en-US"/>
          </a:p>
        </p:txBody>
      </p:sp>
      <p:sp>
        <p:nvSpPr>
          <p:cNvPr id="12" name="Footer Placeholder 16">
            <a:extLst>
              <a:ext uri="{FF2B5EF4-FFF2-40B4-BE49-F238E27FC236}">
                <a16:creationId xmlns:a16="http://schemas.microsoft.com/office/drawing/2014/main" id="{B42686FB-5D19-4339-BEFE-ECCAFA5199FF}"/>
              </a:ext>
            </a:extLst>
          </p:cNvPr>
          <p:cNvSpPr>
            <a:spLocks noGrp="1"/>
          </p:cNvSpPr>
          <p:nvPr>
            <p:ph type="ftr" sz="quarter" idx="11"/>
          </p:nvPr>
        </p:nvSpPr>
        <p:spPr/>
        <p:txBody>
          <a:bodyPr/>
          <a:lstStyle>
            <a:lvl1pPr>
              <a:defRPr/>
            </a:lvl1pPr>
          </a:lstStyle>
          <a:p>
            <a:pPr>
              <a:defRPr/>
            </a:pPr>
            <a:r>
              <a:rPr lang="en-US" altLang="en-US"/>
              <a:t>Mechatronics Unit I - N  V Lakal, SITL</a:t>
            </a:r>
          </a:p>
        </p:txBody>
      </p:sp>
      <p:sp>
        <p:nvSpPr>
          <p:cNvPr id="13" name="Slide Number Placeholder 28">
            <a:extLst>
              <a:ext uri="{FF2B5EF4-FFF2-40B4-BE49-F238E27FC236}">
                <a16:creationId xmlns:a16="http://schemas.microsoft.com/office/drawing/2014/main" id="{C5D98DDF-421D-4777-AF93-3A60311AF049}"/>
              </a:ext>
            </a:extLst>
          </p:cNvPr>
          <p:cNvSpPr>
            <a:spLocks noGrp="1"/>
          </p:cNvSpPr>
          <p:nvPr>
            <p:ph type="sldNum" sz="quarter" idx="12"/>
          </p:nvPr>
        </p:nvSpPr>
        <p:spPr/>
        <p:txBody>
          <a:bodyPr/>
          <a:lstStyle>
            <a:lvl1pPr>
              <a:defRPr/>
            </a:lvl1pPr>
          </a:lstStyle>
          <a:p>
            <a:pPr>
              <a:defRPr/>
            </a:pPr>
            <a:fld id="{5168260C-5933-436F-BEF3-ECDF0B80419E}" type="slidenum">
              <a:rPr lang="en-US" altLang="en-US"/>
              <a:pPr>
                <a:defRPr/>
              </a:pPr>
              <a:t>‹#›</a:t>
            </a:fld>
            <a:endParaRPr lang="en-US" altLang="en-US"/>
          </a:p>
        </p:txBody>
      </p:sp>
    </p:spTree>
    <p:extLst>
      <p:ext uri="{BB962C8B-B14F-4D97-AF65-F5344CB8AC3E}">
        <p14:creationId xmlns:p14="http://schemas.microsoft.com/office/powerpoint/2010/main" val="35931613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60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090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4019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57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0E5B0D-8151-4477-AC20-5DFD7DB71CC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10">
            <a:extLst>
              <a:ext uri="{FF2B5EF4-FFF2-40B4-BE49-F238E27FC236}">
                <a16:creationId xmlns:a16="http://schemas.microsoft.com/office/drawing/2014/main" id="{9D75E947-36EA-42F3-A965-3CCD0EEC6BE2}"/>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FE36790C-E7F3-4C67-9063-E8D3C8A0F220}"/>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C8B3E725-1D97-4A71-9083-2D556E1F7998}"/>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a:extLst>
              <a:ext uri="{FF2B5EF4-FFF2-40B4-BE49-F238E27FC236}">
                <a16:creationId xmlns:a16="http://schemas.microsoft.com/office/drawing/2014/main" id="{746E82F7-8945-4D00-8348-5CE41BD5F1FE}"/>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Slide Number Placeholder 5">
            <a:extLst>
              <a:ext uri="{FF2B5EF4-FFF2-40B4-BE49-F238E27FC236}">
                <a16:creationId xmlns:a16="http://schemas.microsoft.com/office/drawing/2014/main" id="{F472B4E6-0702-4D8F-9E5A-EBD926BFA775}"/>
              </a:ext>
            </a:extLst>
          </p:cNvPr>
          <p:cNvSpPr>
            <a:spLocks noGrp="1"/>
          </p:cNvSpPr>
          <p:nvPr>
            <p:ph type="sldNum" sz="quarter" idx="10"/>
          </p:nvPr>
        </p:nvSpPr>
        <p:spPr>
          <a:xfrm>
            <a:off x="146050" y="6208713"/>
            <a:ext cx="457200" cy="457200"/>
          </a:xfrm>
        </p:spPr>
        <p:txBody>
          <a:bodyPr/>
          <a:lstStyle>
            <a:lvl1pPr>
              <a:defRPr/>
            </a:lvl1pPr>
          </a:lstStyle>
          <a:p>
            <a:pPr>
              <a:defRPr/>
            </a:pPr>
            <a:fld id="{B7A92F64-27D5-408D-B9BF-69815D210091}" type="slidenum">
              <a:rPr lang="en-US" altLang="en-US"/>
              <a:pPr>
                <a:defRPr/>
              </a:pPr>
              <a:t>‹#›</a:t>
            </a:fld>
            <a:endParaRPr lang="en-US" altLang="en-US"/>
          </a:p>
        </p:txBody>
      </p:sp>
    </p:spTree>
    <p:extLst>
      <p:ext uri="{BB962C8B-B14F-4D97-AF65-F5344CB8AC3E}">
        <p14:creationId xmlns:p14="http://schemas.microsoft.com/office/powerpoint/2010/main" val="28006339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1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16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450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30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7165F0-82B8-492C-BE73-E8CCB381726C}"/>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6" name="Rounded Rectangle 10">
            <a:extLst>
              <a:ext uri="{FF2B5EF4-FFF2-40B4-BE49-F238E27FC236}">
                <a16:creationId xmlns:a16="http://schemas.microsoft.com/office/drawing/2014/main" id="{7DCA8EC8-2006-4C90-B3E7-EB47FD735F7B}"/>
              </a:ext>
            </a:extLst>
          </p:cNvPr>
          <p:cNvSpPr/>
          <p:nvPr userDrawn="1"/>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27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4C6844-6B5C-4918-8ED7-F94D20F0E97B}"/>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3FE3FEF0-45E4-4BCA-A124-DC1168DDDB13}"/>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FEC5A224-67B1-431F-98BA-9B972484C4DC}"/>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Tree>
    <p:extLst>
      <p:ext uri="{BB962C8B-B14F-4D97-AF65-F5344CB8AC3E}">
        <p14:creationId xmlns:p14="http://schemas.microsoft.com/office/powerpoint/2010/main" val="245250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CF3E03-16D4-450D-87FA-FC70DCDDFD4E}"/>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8" name="Rounded Rectangle 7">
            <a:extLst>
              <a:ext uri="{FF2B5EF4-FFF2-40B4-BE49-F238E27FC236}">
                <a16:creationId xmlns:a16="http://schemas.microsoft.com/office/drawing/2014/main" id="{19814FE7-EE2C-4B45-90DA-EFB2570E7FAD}"/>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1028" name="Title Placeholder 21">
            <a:extLst>
              <a:ext uri="{FF2B5EF4-FFF2-40B4-BE49-F238E27FC236}">
                <a16:creationId xmlns:a16="http://schemas.microsoft.com/office/drawing/2014/main" id="{82B025F1-B291-4AE2-A12C-EBE9E481F05B}"/>
              </a:ext>
            </a:extLst>
          </p:cNvPr>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1029" name="Text Placeholder 12">
            <a:extLst>
              <a:ext uri="{FF2B5EF4-FFF2-40B4-BE49-F238E27FC236}">
                <a16:creationId xmlns:a16="http://schemas.microsoft.com/office/drawing/2014/main" id="{F08A9FCD-8B57-4CFF-A082-8F31B1067E0C}"/>
              </a:ext>
            </a:extLst>
          </p:cNvPr>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5C9755C6-C798-4361-B529-4243367EA10B}"/>
              </a:ext>
            </a:extLst>
          </p:cNvPr>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defRPr>
            </a:lvl1pPr>
          </a:lstStyle>
          <a:p>
            <a:pPr>
              <a:defRPr/>
            </a:pPr>
            <a:fld id="{1BE7B541-2F84-46B1-9BA4-B92E592FAFFE}" type="datetime3">
              <a:rPr lang="en-US"/>
              <a:pPr>
                <a:defRPr/>
              </a:pPr>
              <a:t>22 February 2018</a:t>
            </a:fld>
            <a:endParaRPr lang="en-US" altLang="en-US"/>
          </a:p>
        </p:txBody>
      </p:sp>
      <p:sp>
        <p:nvSpPr>
          <p:cNvPr id="3" name="Footer Placeholder 2">
            <a:extLst>
              <a:ext uri="{FF2B5EF4-FFF2-40B4-BE49-F238E27FC236}">
                <a16:creationId xmlns:a16="http://schemas.microsoft.com/office/drawing/2014/main" id="{3D44252A-6287-45D3-AA40-C5972381B639}"/>
              </a:ext>
            </a:extLst>
          </p:cNvPr>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defRPr>
            </a:lvl1pPr>
          </a:lstStyle>
          <a:p>
            <a:pPr>
              <a:defRPr/>
            </a:pPr>
            <a:r>
              <a:rPr lang="en-US" altLang="en-US"/>
              <a:t>Mechatronics Unit I - N  V Lakal, SITL</a:t>
            </a:r>
            <a:endParaRPr lang="en-US" altLang="en-US" dirty="0"/>
          </a:p>
        </p:txBody>
      </p:sp>
      <p:sp>
        <p:nvSpPr>
          <p:cNvPr id="23" name="Slide Number Placeholder 22">
            <a:extLst>
              <a:ext uri="{FF2B5EF4-FFF2-40B4-BE49-F238E27FC236}">
                <a16:creationId xmlns:a16="http://schemas.microsoft.com/office/drawing/2014/main" id="{D52CBB47-BD2F-4128-865E-C73B2B3904D1}"/>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sz="1400">
                <a:solidFill>
                  <a:srgbClr val="FFFFFF"/>
                </a:solidFill>
                <a:latin typeface="Franklin Gothic Book" panose="020B0503020102020204" pitchFamily="34" charset="0"/>
              </a:defRPr>
            </a:lvl1pPr>
          </a:lstStyle>
          <a:p>
            <a:pPr>
              <a:defRPr/>
            </a:pPr>
            <a:fld id="{DEE7CB37-CE77-428D-9036-0B0B9DFD3B3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Lst>
  <p:hf hd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wmf"/></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ubtitle 2">
            <a:extLst>
              <a:ext uri="{FF2B5EF4-FFF2-40B4-BE49-F238E27FC236}">
                <a16:creationId xmlns:a16="http://schemas.microsoft.com/office/drawing/2014/main" id="{7FE5FE47-DF2F-4317-8CA7-FDBF3CB31A69}"/>
              </a:ext>
            </a:extLst>
          </p:cNvPr>
          <p:cNvSpPr>
            <a:spLocks noGrp="1"/>
          </p:cNvSpPr>
          <p:nvPr>
            <p:ph type="subTitle" idx="1"/>
          </p:nvPr>
        </p:nvSpPr>
        <p:spPr>
          <a:xfrm>
            <a:off x="1295400" y="3200400"/>
            <a:ext cx="6400800" cy="3048000"/>
          </a:xfrm>
        </p:spPr>
        <p:txBody>
          <a:bodyPr/>
          <a:lstStyle/>
          <a:p>
            <a:pPr eaLnBrk="1" hangingPunct="1"/>
            <a:endParaRPr lang="en-US" altLang="en-US"/>
          </a:p>
          <a:p>
            <a:pPr eaLnBrk="1" hangingPunct="1"/>
            <a:r>
              <a:rPr lang="en-US" altLang="en-US">
                <a:latin typeface="Viner Hand ITC" panose="03070502030502020203" pitchFamily="66" charset="0"/>
                <a:cs typeface="Times New Roman" panose="02020603050405020304" pitchFamily="18" charset="0"/>
              </a:rPr>
              <a:t>Lecture Notes / PPT</a:t>
            </a:r>
          </a:p>
          <a:p>
            <a:pPr eaLnBrk="1" hangingPunct="1"/>
            <a:endParaRPr lang="en-US" altLang="en-US">
              <a:latin typeface="Viner Hand ITC" panose="03070502030502020203" pitchFamily="66" charset="0"/>
              <a:cs typeface="Times New Roman" panose="02020603050405020304" pitchFamily="18" charset="0"/>
            </a:endParaRPr>
          </a:p>
          <a:p>
            <a:pPr eaLnBrk="1" hangingPunct="1"/>
            <a:r>
              <a:rPr lang="en-US" altLang="en-US">
                <a:latin typeface="Viner Hand ITC" panose="03070502030502020203" pitchFamily="66" charset="0"/>
                <a:cs typeface="Times New Roman" panose="02020603050405020304" pitchFamily="18" charset="0"/>
              </a:rPr>
              <a:t>UNIT I</a:t>
            </a:r>
          </a:p>
          <a:p>
            <a:pPr eaLnBrk="1" hangingPunct="1"/>
            <a:endParaRPr lang="en-US" altLang="en-US">
              <a:latin typeface="Times New Roman" panose="02020603050405020304" pitchFamily="18" charset="0"/>
              <a:cs typeface="Times New Roman" panose="02020603050405020304" pitchFamily="18" charset="0"/>
            </a:endParaRPr>
          </a:p>
          <a:p>
            <a:pPr eaLnBrk="1" hangingPunct="1"/>
            <a:endParaRPr lang="en-US" altLang="en-US">
              <a:latin typeface="Times New Roman" panose="02020603050405020304" pitchFamily="18" charset="0"/>
              <a:cs typeface="Times New Roman" panose="02020603050405020304" pitchFamily="18" charset="0"/>
            </a:endParaRPr>
          </a:p>
        </p:txBody>
      </p:sp>
      <p:sp>
        <p:nvSpPr>
          <p:cNvPr id="15363" name="Title 1">
            <a:extLst>
              <a:ext uri="{FF2B5EF4-FFF2-40B4-BE49-F238E27FC236}">
                <a16:creationId xmlns:a16="http://schemas.microsoft.com/office/drawing/2014/main" id="{44392E63-1253-4765-A278-262BBDA01702}"/>
              </a:ext>
            </a:extLst>
          </p:cNvPr>
          <p:cNvSpPr>
            <a:spLocks noGrp="1"/>
          </p:cNvSpPr>
          <p:nvPr>
            <p:ph type="ctrTitle"/>
          </p:nvPr>
        </p:nvSpPr>
        <p:spPr>
          <a:xfrm>
            <a:off x="457200" y="1506538"/>
            <a:ext cx="8229600" cy="1470025"/>
          </a:xfrm>
        </p:spPr>
        <p:txBody>
          <a:bodyPr/>
          <a:lstStyle/>
          <a:p>
            <a:pPr eaLnBrk="1" hangingPunct="1"/>
            <a:r>
              <a:rPr altLang="en-US" sz="5400" b="1">
                <a:solidFill>
                  <a:srgbClr val="FFFF00"/>
                </a:solidFill>
                <a:latin typeface="Viner Hand ITC" panose="03070502030502020203" pitchFamily="66" charset="0"/>
                <a:cs typeface="Times New Roman" panose="02020603050405020304" pitchFamily="18" charset="0"/>
              </a:rPr>
              <a:t>Mechatronics – 302050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41C168C-2773-4684-B894-09677AF4CE47}"/>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Sensitivity</a:t>
            </a:r>
          </a:p>
        </p:txBody>
      </p:sp>
      <p:sp>
        <p:nvSpPr>
          <p:cNvPr id="36867" name="Rectangle 3">
            <a:extLst>
              <a:ext uri="{FF2B5EF4-FFF2-40B4-BE49-F238E27FC236}">
                <a16:creationId xmlns:a16="http://schemas.microsoft.com/office/drawing/2014/main" id="{D14B0AD6-7100-43B8-8E20-9F33716C3BC1}"/>
              </a:ext>
            </a:extLst>
          </p:cNvPr>
          <p:cNvSpPr>
            <a:spLocks noGrp="1"/>
          </p:cNvSpPr>
          <p:nvPr>
            <p:ph sz="quarter" idx="1"/>
          </p:nvPr>
        </p:nvSpPr>
        <p:spPr>
          <a:xfrm>
            <a:off x="457200" y="1143000"/>
            <a:ext cx="4191000" cy="5324475"/>
          </a:xfrm>
        </p:spPr>
        <p:txBody>
          <a:bodyPr/>
          <a:lstStyle/>
          <a:p>
            <a:pPr algn="just" eaLnBrk="1" hangingPunct="1">
              <a:spcBef>
                <a:spcPts val="1200"/>
              </a:spcBef>
              <a:spcAft>
                <a:spcPts val="1200"/>
              </a:spcAft>
            </a:pPr>
            <a:r>
              <a:rPr lang="en-US" altLang="en-US" sz="2400">
                <a:latin typeface="Times New Roman" panose="02020603050405020304" pitchFamily="18" charset="0"/>
                <a:cs typeface="Times New Roman" panose="02020603050405020304" pitchFamily="18" charset="0"/>
              </a:rPr>
              <a:t>Sensor sensitivity is defined as the change in output per unit change in input. </a:t>
            </a:r>
          </a:p>
          <a:p>
            <a:pPr algn="just" eaLnBrk="1" hangingPunct="1">
              <a:spcBef>
                <a:spcPts val="1200"/>
              </a:spcBef>
              <a:spcAft>
                <a:spcPts val="1200"/>
              </a:spcAft>
            </a:pPr>
            <a:r>
              <a:rPr lang="en-US" altLang="en-US" sz="2400">
                <a:latin typeface="Times New Roman" panose="02020603050405020304" pitchFamily="18" charset="0"/>
                <a:cs typeface="Times New Roman" panose="02020603050405020304" pitchFamily="18" charset="0"/>
              </a:rPr>
              <a:t>The sensitivity of digital sensors is closely related to the resolution. </a:t>
            </a:r>
          </a:p>
          <a:p>
            <a:pPr algn="just" eaLnBrk="1" hangingPunct="1">
              <a:spcBef>
                <a:spcPts val="1200"/>
              </a:spcBef>
              <a:spcAft>
                <a:spcPts val="1200"/>
              </a:spcAft>
            </a:pPr>
            <a:r>
              <a:rPr lang="en-US" altLang="en-US" sz="2400">
                <a:latin typeface="Times New Roman" panose="02020603050405020304" pitchFamily="18" charset="0"/>
                <a:cs typeface="Times New Roman" panose="02020603050405020304" pitchFamily="18" charset="0"/>
              </a:rPr>
              <a:t>The sensitivity of an analog sensor is the slope of the output versus input line. </a:t>
            </a:r>
          </a:p>
          <a:p>
            <a:pPr algn="just" eaLnBrk="1" hangingPunct="1">
              <a:spcBef>
                <a:spcPts val="1200"/>
              </a:spcBef>
              <a:spcAft>
                <a:spcPts val="1200"/>
              </a:spcAft>
            </a:pPr>
            <a:r>
              <a:rPr lang="en-US" altLang="en-US" sz="2400">
                <a:latin typeface="Times New Roman" panose="02020603050405020304" pitchFamily="18" charset="0"/>
                <a:cs typeface="Times New Roman" panose="02020603050405020304" pitchFamily="18" charset="0"/>
              </a:rPr>
              <a:t>Linear &amp; nonlinear behavior</a:t>
            </a:r>
          </a:p>
        </p:txBody>
      </p:sp>
      <p:pic>
        <p:nvPicPr>
          <p:cNvPr id="36868" name="Content Placeholder 3" descr="Sensitivity.gif">
            <a:extLst>
              <a:ext uri="{FF2B5EF4-FFF2-40B4-BE49-F238E27FC236}">
                <a16:creationId xmlns:a16="http://schemas.microsoft.com/office/drawing/2014/main" id="{80D45B3B-9868-40F3-9A4B-91C855EBE0B4}"/>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5105400" y="2057400"/>
            <a:ext cx="3405188" cy="33147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0D911D1-9A30-4BEF-9392-BAEABE755AB8}"/>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Error</a:t>
            </a:r>
          </a:p>
        </p:txBody>
      </p:sp>
      <p:sp>
        <p:nvSpPr>
          <p:cNvPr id="38915" name="Rectangle 3">
            <a:extLst>
              <a:ext uri="{FF2B5EF4-FFF2-40B4-BE49-F238E27FC236}">
                <a16:creationId xmlns:a16="http://schemas.microsoft.com/office/drawing/2014/main" id="{068BC359-F7CC-4D1E-BC18-3D8D6A4F0CBC}"/>
              </a:ext>
            </a:extLst>
          </p:cNvPr>
          <p:cNvSpPr>
            <a:spLocks noGrp="1"/>
          </p:cNvSpPr>
          <p:nvPr>
            <p:ph sz="quarter" idx="1"/>
          </p:nvPr>
        </p:nvSpPr>
        <p:spPr>
          <a:xfrm>
            <a:off x="381000" y="1219200"/>
            <a:ext cx="8305800" cy="4572000"/>
          </a:xfrm>
        </p:spPr>
        <p:txBody>
          <a:bodyPr/>
          <a:lstStyle/>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Error is the difference between a measured value and the true input value.</a:t>
            </a:r>
          </a:p>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Two types of errors: </a:t>
            </a:r>
          </a:p>
          <a:p>
            <a:pPr lvl="1"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Bias (or systematic) errors and </a:t>
            </a:r>
          </a:p>
          <a:p>
            <a:pPr lvl="1"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Precision (or random) errors.</a:t>
            </a:r>
          </a:p>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Bias errors can be further subdivided into </a:t>
            </a:r>
          </a:p>
          <a:p>
            <a:pPr lvl="1"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Calibration errors (a zero or null point error is a common type of bias error created by a nonzero output value when the input is zero),</a:t>
            </a:r>
          </a:p>
          <a:p>
            <a:pPr lvl="1"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Loading errors (adding the sensor to the measured system changes the system),</a:t>
            </a:r>
          </a:p>
          <a:p>
            <a:pPr lvl="1"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errors due to sensor sensitivity to variables other than the desired one (e.g., temperature effects on strain gages).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C84E02B-C04F-4B96-825E-FDFB8DD688AC}"/>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Repeatability &amp; Reproducibility</a:t>
            </a:r>
          </a:p>
        </p:txBody>
      </p:sp>
      <p:sp>
        <p:nvSpPr>
          <p:cNvPr id="40963" name="Rectangle 3">
            <a:extLst>
              <a:ext uri="{FF2B5EF4-FFF2-40B4-BE49-F238E27FC236}">
                <a16:creationId xmlns:a16="http://schemas.microsoft.com/office/drawing/2014/main" id="{62F41C09-7393-4515-8C9D-252ACB133D3C}"/>
              </a:ext>
            </a:extLst>
          </p:cNvPr>
          <p:cNvSpPr>
            <a:spLocks noGrp="1"/>
          </p:cNvSpPr>
          <p:nvPr>
            <p:ph sz="quarter" idx="1"/>
          </p:nvPr>
        </p:nvSpPr>
        <p:spPr>
          <a:xfrm>
            <a:off x="304800" y="1676400"/>
            <a:ext cx="8534400" cy="4718050"/>
          </a:xfrm>
        </p:spPr>
        <p:txBody>
          <a:bodyPr/>
          <a:lstStyle/>
          <a:p>
            <a:pPr algn="just" eaLnBrk="1" hangingPunct="1">
              <a:lnSpc>
                <a:spcPct val="200000"/>
              </a:lnSpc>
            </a:pPr>
            <a:r>
              <a:rPr lang="en-US" altLang="en-US" sz="2400">
                <a:latin typeface="Times New Roman" panose="02020603050405020304" pitchFamily="18" charset="0"/>
                <a:cs typeface="Times New Roman" panose="02020603050405020304" pitchFamily="18" charset="0"/>
              </a:rPr>
              <a:t>A measurement system must first be accurate, precise &amp; repeatable before it can be reproducible. </a:t>
            </a:r>
            <a:endParaRPr lang="en-US" altLang="en-US" sz="2400" u="sng">
              <a:latin typeface="Times New Roman" panose="02020603050405020304" pitchFamily="18" charset="0"/>
              <a:cs typeface="Times New Roman" panose="02020603050405020304" pitchFamily="18" charset="0"/>
            </a:endParaRPr>
          </a:p>
          <a:p>
            <a:pPr algn="just" eaLnBrk="1" hangingPunct="1">
              <a:lnSpc>
                <a:spcPct val="200000"/>
              </a:lnSpc>
            </a:pPr>
            <a:r>
              <a:rPr lang="en-US" altLang="en-US" sz="2400">
                <a:latin typeface="Times New Roman" panose="02020603050405020304" pitchFamily="18" charset="0"/>
                <a:cs typeface="Times New Roman" panose="02020603050405020304" pitchFamily="18" charset="0"/>
              </a:rPr>
              <a:t>Repeatability refers to a sensor’s ability to give identical outputs for the same input</a:t>
            </a:r>
          </a:p>
          <a:p>
            <a:pPr algn="just" eaLnBrk="1" hangingPunct="1">
              <a:lnSpc>
                <a:spcPct val="200000"/>
              </a:lnSpc>
            </a:pPr>
            <a:r>
              <a:rPr lang="en-US" altLang="en-US" sz="2400">
                <a:latin typeface="Times New Roman" panose="02020603050405020304" pitchFamily="18" charset="0"/>
                <a:cs typeface="Times New Roman" panose="02020603050405020304" pitchFamily="18" charset="0"/>
              </a:rPr>
              <a:t>Precision (or random) errors cause a lack of repeatability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E825374-EB2E-456F-9289-F1BB711B6531}"/>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Accuracy, Precision &amp; Repeatability</a:t>
            </a:r>
          </a:p>
        </p:txBody>
      </p:sp>
      <p:pic>
        <p:nvPicPr>
          <p:cNvPr id="43011" name="Picture 3" descr="accuracy_vs_precision.jpg">
            <a:extLst>
              <a:ext uri="{FF2B5EF4-FFF2-40B4-BE49-F238E27FC236}">
                <a16:creationId xmlns:a16="http://schemas.microsoft.com/office/drawing/2014/main" id="{0F11F0AF-AEDD-4070-84DD-AE3CE8E12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19200"/>
            <a:ext cx="5651500"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B4C22AF-A451-4F61-B300-78D61808954F}"/>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Saturation, Dead-Band </a:t>
            </a:r>
          </a:p>
        </p:txBody>
      </p:sp>
      <p:sp>
        <p:nvSpPr>
          <p:cNvPr id="29699" name="Rectangle 3">
            <a:extLst>
              <a:ext uri="{FF2B5EF4-FFF2-40B4-BE49-F238E27FC236}">
                <a16:creationId xmlns:a16="http://schemas.microsoft.com/office/drawing/2014/main" id="{734FCB77-205B-432B-8A38-B2279FE8E163}"/>
              </a:ext>
            </a:extLst>
          </p:cNvPr>
          <p:cNvSpPr>
            <a:spLocks noGrp="1" noChangeArrowheads="1"/>
          </p:cNvSpPr>
          <p:nvPr>
            <p:ph sz="quarter" idx="1"/>
          </p:nvPr>
        </p:nvSpPr>
        <p:spPr>
          <a:xfrm>
            <a:off x="457200" y="1676400"/>
            <a:ext cx="8229600" cy="4800600"/>
          </a:xfrm>
        </p:spPr>
        <p:txBody>
          <a:bodyPr>
            <a:normAutofit fontScale="92500"/>
          </a:bodyPr>
          <a:lstStyle/>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Saturation: All real actuators have some maximum output capability, regardless of the input.</a:t>
            </a:r>
          </a:p>
          <a:p>
            <a:pPr marL="274320" indent="-274320" algn="just" eaLnBrk="1" fontAlgn="auto" hangingPunct="1">
              <a:spcBef>
                <a:spcPts val="580"/>
              </a:spcBef>
              <a:spcAft>
                <a:spcPts val="0"/>
              </a:spcAft>
              <a:buFont typeface="Wingdings 2"/>
              <a:buChar char=""/>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Deadband: The dead band is typically a region of input close to zero at which the output remains zero. Once the input travels outside the dead band, then the output varies with input.</a:t>
            </a:r>
          </a:p>
          <a:p>
            <a:pPr marL="274320" indent="-274320" eaLnBrk="1" fontAlgn="auto" hangingPunct="1">
              <a:spcBef>
                <a:spcPts val="580"/>
              </a:spcBef>
              <a:spcAft>
                <a:spcPts val="0"/>
              </a:spcAft>
              <a:buFont typeface="Wingdings 2"/>
              <a:buChar char=""/>
              <a:defRPr/>
            </a:pPr>
            <a:endParaRPr lang="en-US" dirty="0">
              <a:latin typeface="Times New Roman" pitchFamily="18" charset="0"/>
              <a:ea typeface="Calibri" pitchFamily="34" charset="0"/>
              <a:cs typeface="Times New Roman" pitchFamily="18" charset="0"/>
            </a:endParaRPr>
          </a:p>
        </p:txBody>
      </p:sp>
      <p:pic>
        <p:nvPicPr>
          <p:cNvPr id="45060" name="Picture 2">
            <a:extLst>
              <a:ext uri="{FF2B5EF4-FFF2-40B4-BE49-F238E27FC236}">
                <a16:creationId xmlns:a16="http://schemas.microsoft.com/office/drawing/2014/main" id="{4F46A673-C426-43AF-968A-BDD3B1C8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89" r="7895"/>
          <a:stretch>
            <a:fillRect/>
          </a:stretch>
        </p:blipFill>
        <p:spPr bwMode="auto">
          <a:xfrm>
            <a:off x="3124200" y="2590800"/>
            <a:ext cx="29718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8">
            <a:extLst>
              <a:ext uri="{FF2B5EF4-FFF2-40B4-BE49-F238E27FC236}">
                <a16:creationId xmlns:a16="http://schemas.microsoft.com/office/drawing/2014/main" id="{9DA64140-A16B-40C7-B831-7759A482DE26}"/>
              </a:ext>
            </a:extLst>
          </p:cNvPr>
          <p:cNvSpPr txBox="1">
            <a:spLocks noChangeArrowheads="1"/>
          </p:cNvSpPr>
          <p:nvPr/>
        </p:nvSpPr>
        <p:spPr bwMode="auto">
          <a:xfrm>
            <a:off x="6705600" y="3048000"/>
            <a:ext cx="213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1800">
                <a:solidFill>
                  <a:srgbClr val="150DB3"/>
                </a:solidFill>
                <a:latin typeface="Arial" panose="020B0604020202020204" pitchFamily="34" charset="0"/>
              </a:rPr>
              <a:t>Desired Output</a:t>
            </a:r>
          </a:p>
          <a:p>
            <a:pPr eaLnBrk="1" hangingPunct="1">
              <a:spcBef>
                <a:spcPct val="0"/>
              </a:spcBef>
              <a:buClrTx/>
              <a:buSzTx/>
              <a:buFontTx/>
              <a:buNone/>
            </a:pPr>
            <a:r>
              <a:rPr lang="en-US" altLang="en-US" sz="1800">
                <a:solidFill>
                  <a:srgbClr val="FF0000"/>
                </a:solidFill>
                <a:latin typeface="Arial" panose="020B0604020202020204" pitchFamily="34" charset="0"/>
              </a:rPr>
              <a:t>Saturated 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a:extLst>
              <a:ext uri="{FF2B5EF4-FFF2-40B4-BE49-F238E27FC236}">
                <a16:creationId xmlns:a16="http://schemas.microsoft.com/office/drawing/2014/main" id="{04545BFA-BDD3-4865-B1B9-A429D9621E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 y="228600"/>
            <a:ext cx="874553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6AA04A1-EBFB-4863-ADC4-8A767BFA249F}"/>
              </a:ext>
            </a:extLst>
          </p:cNvPr>
          <p:cNvSpPr>
            <a:spLocks noGrp="1"/>
          </p:cNvSpPr>
          <p:nvPr>
            <p:ph type="title"/>
          </p:nvPr>
        </p:nvSpPr>
        <p:spPr>
          <a:xfrm>
            <a:off x="0" y="0"/>
            <a:ext cx="9144000" cy="990600"/>
          </a:xfrm>
        </p:spPr>
        <p:txBody>
          <a:bodyPr/>
          <a:lstStyle/>
          <a:p>
            <a:pPr algn="ctr" eaLnBrk="1" hangingPunct="1"/>
            <a:r>
              <a:rPr lang="en-US" altLang="en-US" sz="3600" b="1" u="sng">
                <a:latin typeface="Times New Roman" panose="02020603050405020304" pitchFamily="18" charset="0"/>
                <a:cs typeface="Times New Roman" panose="02020603050405020304" pitchFamily="18" charset="0"/>
              </a:rPr>
              <a:t>Basic Principle of Sensor / Transduction</a:t>
            </a:r>
          </a:p>
        </p:txBody>
      </p:sp>
      <p:grpSp>
        <p:nvGrpSpPr>
          <p:cNvPr id="48131" name="Group 9">
            <a:extLst>
              <a:ext uri="{FF2B5EF4-FFF2-40B4-BE49-F238E27FC236}">
                <a16:creationId xmlns:a16="http://schemas.microsoft.com/office/drawing/2014/main" id="{3DC9A515-8944-4DC1-8928-D6788FEEA97B}"/>
              </a:ext>
            </a:extLst>
          </p:cNvPr>
          <p:cNvGrpSpPr>
            <a:grpSpLocks/>
          </p:cNvGrpSpPr>
          <p:nvPr/>
        </p:nvGrpSpPr>
        <p:grpSpPr bwMode="auto">
          <a:xfrm>
            <a:off x="685800" y="1541463"/>
            <a:ext cx="8077200" cy="3411537"/>
            <a:chOff x="432" y="624"/>
            <a:chExt cx="5088" cy="2149"/>
          </a:xfrm>
        </p:grpSpPr>
        <p:sp>
          <p:nvSpPr>
            <p:cNvPr id="48133" name="Rectangle 3">
              <a:extLst>
                <a:ext uri="{FF2B5EF4-FFF2-40B4-BE49-F238E27FC236}">
                  <a16:creationId xmlns:a16="http://schemas.microsoft.com/office/drawing/2014/main" id="{1D6076D7-467E-46FB-9BBA-C530A0FDC356}"/>
                </a:ext>
              </a:extLst>
            </p:cNvPr>
            <p:cNvSpPr>
              <a:spLocks noChangeArrowheads="1"/>
            </p:cNvSpPr>
            <p:nvPr/>
          </p:nvSpPr>
          <p:spPr bwMode="auto">
            <a:xfrm>
              <a:off x="528" y="672"/>
              <a:ext cx="1296" cy="9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en-US" sz="2400" b="1">
                  <a:latin typeface="Arial" panose="020B0604020202020204" pitchFamily="34" charset="0"/>
                </a:rPr>
                <a:t>Measuring</a:t>
              </a:r>
            </a:p>
            <a:p>
              <a:pPr algn="ctr" eaLnBrk="1" hangingPunct="1">
                <a:spcBef>
                  <a:spcPct val="0"/>
                </a:spcBef>
                <a:buClrTx/>
                <a:buSzTx/>
                <a:buFontTx/>
                <a:buNone/>
              </a:pPr>
              <a:r>
                <a:rPr lang="en-US" altLang="en-US" sz="2400" b="1">
                  <a:latin typeface="Arial" panose="020B0604020202020204" pitchFamily="34" charset="0"/>
                </a:rPr>
                <a:t>Parameter</a:t>
              </a:r>
            </a:p>
          </p:txBody>
        </p:sp>
        <p:sp>
          <p:nvSpPr>
            <p:cNvPr id="48134" name="Rectangle 4">
              <a:extLst>
                <a:ext uri="{FF2B5EF4-FFF2-40B4-BE49-F238E27FC236}">
                  <a16:creationId xmlns:a16="http://schemas.microsoft.com/office/drawing/2014/main" id="{CF7FCB81-C262-4A56-8A0E-FDC7794C3D03}"/>
                </a:ext>
              </a:extLst>
            </p:cNvPr>
            <p:cNvSpPr>
              <a:spLocks noChangeArrowheads="1"/>
            </p:cNvSpPr>
            <p:nvPr/>
          </p:nvSpPr>
          <p:spPr bwMode="auto">
            <a:xfrm>
              <a:off x="3888" y="624"/>
              <a:ext cx="1296" cy="9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en-US" sz="2400">
                  <a:latin typeface="Arial" panose="020B0604020202020204" pitchFamily="34" charset="0"/>
                </a:rPr>
                <a:t>Useful Signal</a:t>
              </a:r>
            </a:p>
          </p:txBody>
        </p:sp>
        <p:sp>
          <p:nvSpPr>
            <p:cNvPr id="48135" name="AutoShape 5">
              <a:extLst>
                <a:ext uri="{FF2B5EF4-FFF2-40B4-BE49-F238E27FC236}">
                  <a16:creationId xmlns:a16="http://schemas.microsoft.com/office/drawing/2014/main" id="{4AA4099F-7DA7-42F6-8388-7133ED723984}"/>
                </a:ext>
              </a:extLst>
            </p:cNvPr>
            <p:cNvSpPr>
              <a:spLocks noChangeArrowheads="1"/>
            </p:cNvSpPr>
            <p:nvPr/>
          </p:nvSpPr>
          <p:spPr bwMode="auto">
            <a:xfrm>
              <a:off x="2016" y="864"/>
              <a:ext cx="1728" cy="528"/>
            </a:xfrm>
            <a:prstGeom prst="rightArrow">
              <a:avLst>
                <a:gd name="adj1" fmla="val 50000"/>
                <a:gd name="adj2" fmla="val 81818"/>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en-US" sz="1800" b="1">
                  <a:latin typeface="Arial" panose="020B0604020202020204" pitchFamily="34" charset="0"/>
                </a:rPr>
                <a:t>Conversion Device</a:t>
              </a:r>
            </a:p>
          </p:txBody>
        </p:sp>
        <p:sp>
          <p:nvSpPr>
            <p:cNvPr id="48136" name="Text Box 6">
              <a:extLst>
                <a:ext uri="{FF2B5EF4-FFF2-40B4-BE49-F238E27FC236}">
                  <a16:creationId xmlns:a16="http://schemas.microsoft.com/office/drawing/2014/main" id="{BD90674B-8958-4BC6-84DB-2CD4F461B882}"/>
                </a:ext>
              </a:extLst>
            </p:cNvPr>
            <p:cNvSpPr txBox="1">
              <a:spLocks noChangeArrowheads="1"/>
            </p:cNvSpPr>
            <p:nvPr/>
          </p:nvSpPr>
          <p:spPr bwMode="auto">
            <a:xfrm>
              <a:off x="3840" y="1680"/>
              <a:ext cx="1680"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US" altLang="en-US" sz="2400" b="1">
                  <a:latin typeface="Arial" panose="020B0604020202020204" pitchFamily="34" charset="0"/>
                </a:rPr>
                <a:t>Voltage, current, capacitance</a:t>
              </a:r>
            </a:p>
            <a:p>
              <a:pPr eaLnBrk="1" hangingPunct="1">
                <a:spcBef>
                  <a:spcPct val="50000"/>
                </a:spcBef>
                <a:buClrTx/>
                <a:buSzTx/>
                <a:buFontTx/>
                <a:buNone/>
              </a:pPr>
              <a:endParaRPr lang="en-US" altLang="en-US" sz="2400" b="1">
                <a:latin typeface="Arial" panose="020B0604020202020204" pitchFamily="34" charset="0"/>
              </a:endParaRPr>
            </a:p>
          </p:txBody>
        </p:sp>
        <p:sp>
          <p:nvSpPr>
            <p:cNvPr id="48137" name="Text Box 7">
              <a:extLst>
                <a:ext uri="{FF2B5EF4-FFF2-40B4-BE49-F238E27FC236}">
                  <a16:creationId xmlns:a16="http://schemas.microsoft.com/office/drawing/2014/main" id="{914C7742-A1D7-40A2-A5E3-4BB778A6AEFA}"/>
                </a:ext>
              </a:extLst>
            </p:cNvPr>
            <p:cNvSpPr txBox="1">
              <a:spLocks noChangeArrowheads="1"/>
            </p:cNvSpPr>
            <p:nvPr/>
          </p:nvSpPr>
          <p:spPr bwMode="auto">
            <a:xfrm>
              <a:off x="432" y="1680"/>
              <a:ext cx="2016" cy="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US" altLang="en-US" sz="2400" b="1">
                  <a:latin typeface="Arial" panose="020B0604020202020204" pitchFamily="34" charset="0"/>
                </a:rPr>
                <a:t>Displacement, Temperature, Pressure etc….</a:t>
              </a:r>
            </a:p>
            <a:p>
              <a:pPr eaLnBrk="1" hangingPunct="1">
                <a:spcBef>
                  <a:spcPct val="50000"/>
                </a:spcBef>
                <a:buClrTx/>
                <a:buSzTx/>
                <a:buFontTx/>
                <a:buNone/>
              </a:pPr>
              <a:endParaRPr lang="en-US" altLang="en-US" sz="2400" b="1">
                <a:latin typeface="Arial" panose="020B0604020202020204" pitchFamily="34" charset="0"/>
              </a:endParaRPr>
            </a:p>
          </p:txBody>
        </p:sp>
      </p:grpSp>
      <p:sp>
        <p:nvSpPr>
          <p:cNvPr id="48132" name="Rectangle 8">
            <a:extLst>
              <a:ext uri="{FF2B5EF4-FFF2-40B4-BE49-F238E27FC236}">
                <a16:creationId xmlns:a16="http://schemas.microsoft.com/office/drawing/2014/main" id="{E4BC63C5-49EB-484C-B1ED-4D39E4F81235}"/>
              </a:ext>
            </a:extLst>
          </p:cNvPr>
          <p:cNvSpPr>
            <a:spLocks noChangeArrowheads="1"/>
          </p:cNvSpPr>
          <p:nvPr/>
        </p:nvSpPr>
        <p:spPr bwMode="auto">
          <a:xfrm>
            <a:off x="609600" y="4508500"/>
            <a:ext cx="8077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Sensor is a device that when exposed to a physical phenomenon (temperature, displacement, force, etc.) produces a proportional output signal (electrical, mechanical, magnetic, etc.). </a:t>
            </a:r>
          </a:p>
          <a:p>
            <a:pPr algn="just"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just"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Transducer is a device that converts one form of (energy) signal into another form of (energy) signal.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3413C0E9-0B8C-47E3-8668-6F0489047499}"/>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Sensors</a:t>
            </a:r>
          </a:p>
        </p:txBody>
      </p:sp>
      <p:sp>
        <p:nvSpPr>
          <p:cNvPr id="50179" name="Content Placeholder 2">
            <a:extLst>
              <a:ext uri="{FF2B5EF4-FFF2-40B4-BE49-F238E27FC236}">
                <a16:creationId xmlns:a16="http://schemas.microsoft.com/office/drawing/2014/main" id="{5D5C4756-0D7F-44E3-BE85-678B322DB1E3}"/>
              </a:ext>
            </a:extLst>
          </p:cNvPr>
          <p:cNvSpPr>
            <a:spLocks noGrp="1"/>
          </p:cNvSpPr>
          <p:nvPr>
            <p:ph sz="quarter" idx="1"/>
          </p:nvPr>
        </p:nvSpPr>
        <p:spPr>
          <a:xfrm>
            <a:off x="533400" y="1371600"/>
            <a:ext cx="7772400" cy="4572000"/>
          </a:xfrm>
        </p:spPr>
        <p:txBody>
          <a:bodyPr/>
          <a:lstStyle/>
          <a:p>
            <a:pPr eaLnBrk="1" hangingPunct="1">
              <a:lnSpc>
                <a:spcPct val="300000"/>
              </a:lnSpc>
            </a:pPr>
            <a:r>
              <a:rPr lang="en-IN" altLang="en-US" sz="2400">
                <a:latin typeface="Times New Roman" panose="02020603050405020304" pitchFamily="18" charset="0"/>
                <a:ea typeface="Calibri" panose="020F0502020204030204" pitchFamily="34" charset="0"/>
                <a:cs typeface="Times New Roman" panose="02020603050405020304" pitchFamily="18" charset="0"/>
              </a:rPr>
              <a:t>Position Sensors: </a:t>
            </a:r>
          </a:p>
          <a:p>
            <a:pPr lvl="1" eaLnBrk="1" hangingPunct="1">
              <a:lnSpc>
                <a:spcPct val="300000"/>
              </a:lnSpc>
            </a:pPr>
            <a:r>
              <a:rPr lang="en-IN" altLang="en-US">
                <a:latin typeface="Times New Roman" panose="02020603050405020304" pitchFamily="18" charset="0"/>
                <a:ea typeface="Calibri" panose="020F0502020204030204" pitchFamily="34" charset="0"/>
                <a:cs typeface="Times New Roman" panose="02020603050405020304" pitchFamily="18" charset="0"/>
              </a:rPr>
              <a:t>Potentiometer</a:t>
            </a:r>
          </a:p>
          <a:p>
            <a:pPr lvl="1" eaLnBrk="1" hangingPunct="1">
              <a:lnSpc>
                <a:spcPct val="300000"/>
              </a:lnSpc>
            </a:pPr>
            <a:r>
              <a:rPr lang="en-IN" altLang="en-US">
                <a:latin typeface="Times New Roman" panose="02020603050405020304" pitchFamily="18" charset="0"/>
                <a:ea typeface="Calibri" panose="020F0502020204030204" pitchFamily="34" charset="0"/>
                <a:cs typeface="Times New Roman" panose="02020603050405020304" pitchFamily="18" charset="0"/>
              </a:rPr>
              <a:t>LVDT</a:t>
            </a:r>
          </a:p>
          <a:p>
            <a:pPr lvl="1" eaLnBrk="1" hangingPunct="1">
              <a:lnSpc>
                <a:spcPct val="300000"/>
              </a:lnSpc>
            </a:pPr>
            <a:r>
              <a:rPr lang="en-IN" altLang="en-US">
                <a:latin typeface="Times New Roman" panose="02020603050405020304" pitchFamily="18" charset="0"/>
                <a:ea typeface="Calibri" panose="020F0502020204030204" pitchFamily="34" charset="0"/>
                <a:cs typeface="Times New Roman" panose="02020603050405020304" pitchFamily="18" charset="0"/>
              </a:rPr>
              <a:t>Encoders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2E0D50F-28F2-46EB-A84A-53100A015F01}"/>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Potentiometer</a:t>
            </a:r>
          </a:p>
        </p:txBody>
      </p:sp>
      <p:sp>
        <p:nvSpPr>
          <p:cNvPr id="51203" name="Rectangle 5">
            <a:extLst>
              <a:ext uri="{FF2B5EF4-FFF2-40B4-BE49-F238E27FC236}">
                <a16:creationId xmlns:a16="http://schemas.microsoft.com/office/drawing/2014/main" id="{B2DD42F3-ADEB-4E4C-9B18-19DAFBC05F9E}"/>
              </a:ext>
            </a:extLst>
          </p:cNvPr>
          <p:cNvSpPr>
            <a:spLocks noGrp="1"/>
          </p:cNvSpPr>
          <p:nvPr>
            <p:ph sz="quarter" idx="1"/>
          </p:nvPr>
        </p:nvSpPr>
        <p:spPr>
          <a:xfrm>
            <a:off x="533400" y="1447800"/>
            <a:ext cx="8153400" cy="4572000"/>
          </a:xfrm>
        </p:spPr>
        <p:txBody>
          <a:bodyPr/>
          <a:lstStyle/>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A rotary potentiometer is a variable resistance device that can be used to measure angular position</a:t>
            </a:r>
          </a:p>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Through voltage division the change in resistance can be used to create an output voltage that is directly proportional to the input displacement. </a:t>
            </a:r>
          </a:p>
        </p:txBody>
      </p:sp>
      <p:pic>
        <p:nvPicPr>
          <p:cNvPr id="51204" name="Picture 2" descr="http://darcy.rsgc.on.ca/ACES/TEL3M/images/EGAnimations/anipot.gif">
            <a:extLst>
              <a:ext uri="{FF2B5EF4-FFF2-40B4-BE49-F238E27FC236}">
                <a16:creationId xmlns:a16="http://schemas.microsoft.com/office/drawing/2014/main" id="{30495C87-5264-4B11-8D3C-7654B7443D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038600"/>
            <a:ext cx="5715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1DA0D93-0E52-4DE5-9A30-8B2812E6EBF5}"/>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Potentiometer</a:t>
            </a:r>
          </a:p>
        </p:txBody>
      </p:sp>
      <p:pic>
        <p:nvPicPr>
          <p:cNvPr id="7170" name="Picture 2" descr="C:\Documents and Settings\Narendra V Lakal\Desktop\Narendra Desktop\Academic Data\Mechatronics Data\pot1.jpg">
            <a:extLst>
              <a:ext uri="{FF2B5EF4-FFF2-40B4-BE49-F238E27FC236}">
                <a16:creationId xmlns:a16="http://schemas.microsoft.com/office/drawing/2014/main" id="{C47E70FB-0EE8-48D5-BB71-6CF1E2B2A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57400"/>
            <a:ext cx="705961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875A104-2993-410C-A1CA-E7C54E745683}"/>
              </a:ext>
            </a:extLst>
          </p:cNvPr>
          <p:cNvSpPr>
            <a:spLocks noGrp="1"/>
          </p:cNvSpPr>
          <p:nvPr>
            <p:ph type="title"/>
          </p:nvPr>
        </p:nvSpPr>
        <p:spPr/>
        <p:txBody>
          <a:bodyPr/>
          <a:lstStyle/>
          <a:p>
            <a:r>
              <a:rPr lang="en-US" altLang="en-US"/>
              <a:t>Syllabus </a:t>
            </a:r>
            <a:endParaRPr lang="en-US" altLang="en-US" dirty="0"/>
          </a:p>
        </p:txBody>
      </p:sp>
      <p:sp>
        <p:nvSpPr>
          <p:cNvPr id="3" name="Content Placeholder 2">
            <a:extLst>
              <a:ext uri="{FF2B5EF4-FFF2-40B4-BE49-F238E27FC236}">
                <a16:creationId xmlns:a16="http://schemas.microsoft.com/office/drawing/2014/main" id="{D48C84A7-18D5-4499-8824-EB49B8D8314B}"/>
              </a:ext>
            </a:extLst>
          </p:cNvPr>
          <p:cNvSpPr>
            <a:spLocks noGrp="1"/>
          </p:cNvSpPr>
          <p:nvPr>
            <p:ph sz="quarter" idx="1"/>
          </p:nvPr>
        </p:nvSpPr>
        <p:spPr/>
        <p:txBody>
          <a:bodyPr/>
          <a:lstStyle/>
          <a:p>
            <a:pPr marL="0" indent="0">
              <a:buNone/>
            </a:pPr>
            <a:r>
              <a:rPr lang="en-IN" dirty="0"/>
              <a:t>Introduction to Mechatronics, Sensors &amp; Actuators </a:t>
            </a:r>
          </a:p>
          <a:p>
            <a:r>
              <a:rPr lang="en-IN" dirty="0"/>
              <a:t>Introduction to Mechatronics and its Applications; Measurement Characteristics: Static and Dynamic; Sensors: Position sensors- Potentiometer, </a:t>
            </a:r>
            <a:r>
              <a:rPr lang="en-IN" dirty="0" err="1"/>
              <a:t>LVDT</a:t>
            </a:r>
            <a:r>
              <a:rPr lang="en-IN" dirty="0"/>
              <a:t>, incremental Encoder; Proximity sensors-Optical, Inductive, Capacitive; Temperature sensor-</a:t>
            </a:r>
            <a:r>
              <a:rPr lang="en-IN" dirty="0" err="1"/>
              <a:t>RTD</a:t>
            </a:r>
            <a:r>
              <a:rPr lang="en-IN" dirty="0"/>
              <a:t>, Thermocouples; Force / Pressure Sensors-Strain gauges; Flow sensors-Electromagnetic; Actuators: Stepper motor, Servo motor, Solenoids; Selection of Sensor &amp; Actuator.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6D7FDCBB-8E7D-4FB6-B4BF-648C8C1234B3}"/>
              </a:ext>
            </a:extLst>
          </p:cNvPr>
          <p:cNvSpPr>
            <a:spLocks noGrp="1"/>
          </p:cNvSpPr>
          <p:nvPr>
            <p:ph type="title"/>
          </p:nvPr>
        </p:nvSpPr>
        <p:spPr>
          <a:xfrm>
            <a:off x="0" y="0"/>
            <a:ext cx="9144000" cy="990600"/>
          </a:xfrm>
        </p:spPr>
        <p:txBody>
          <a:bodyPr/>
          <a:lstStyle/>
          <a:p>
            <a:pPr algn="ctr" eaLnBrk="1" hangingPunct="1"/>
            <a:r>
              <a:rPr lang="en-US" altLang="en-US" sz="3600" b="1" u="sng">
                <a:latin typeface="Times New Roman" panose="02020603050405020304" pitchFamily="18" charset="0"/>
                <a:cs typeface="Times New Roman" panose="02020603050405020304" pitchFamily="18" charset="0"/>
              </a:rPr>
              <a:t>Linear Variable Differential Transformer</a:t>
            </a:r>
          </a:p>
        </p:txBody>
      </p:sp>
      <p:sp>
        <p:nvSpPr>
          <p:cNvPr id="55299" name="Rectangle 6">
            <a:extLst>
              <a:ext uri="{FF2B5EF4-FFF2-40B4-BE49-F238E27FC236}">
                <a16:creationId xmlns:a16="http://schemas.microsoft.com/office/drawing/2014/main" id="{5EEC6D3C-770C-4A5B-B96B-565D3001B61C}"/>
              </a:ext>
            </a:extLst>
          </p:cNvPr>
          <p:cNvSpPr>
            <a:spLocks noGrp="1"/>
          </p:cNvSpPr>
          <p:nvPr>
            <p:ph type="body" sz="half" idx="4294967295"/>
          </p:nvPr>
        </p:nvSpPr>
        <p:spPr>
          <a:xfrm>
            <a:off x="381000" y="1295400"/>
            <a:ext cx="8229600" cy="2189163"/>
          </a:xfrm>
        </p:spPr>
        <p:txBody>
          <a:bodyPr/>
          <a:lstStyle/>
          <a:p>
            <a:pPr algn="just" eaLnBrk="1" hangingPunct="1"/>
            <a:r>
              <a:rPr lang="en-US" altLang="en-US" sz="2400">
                <a:latin typeface="Times New Roman" panose="02020603050405020304" pitchFamily="18" charset="0"/>
                <a:cs typeface="Times New Roman" panose="02020603050405020304" pitchFamily="18" charset="0"/>
              </a:rPr>
              <a:t>‘LVDT’ is a transducer for measuring linear displacement</a:t>
            </a:r>
          </a:p>
          <a:p>
            <a:pPr algn="just" eaLnBrk="1" hangingPunct="1"/>
            <a:r>
              <a:rPr lang="en-US" altLang="en-US" sz="2400">
                <a:latin typeface="Times New Roman" panose="02020603050405020304" pitchFamily="18" charset="0"/>
                <a:cs typeface="Times New Roman" panose="02020603050405020304" pitchFamily="18" charset="0"/>
              </a:rPr>
              <a:t>It must be excited by an AC signal to induce AC response on secondary.</a:t>
            </a:r>
          </a:p>
          <a:p>
            <a:pPr algn="just" eaLnBrk="1" hangingPunct="1"/>
            <a:r>
              <a:rPr lang="en-US" altLang="en-US" sz="2400">
                <a:latin typeface="Times New Roman" panose="02020603050405020304" pitchFamily="18" charset="0"/>
                <a:cs typeface="Times New Roman" panose="02020603050405020304" pitchFamily="18" charset="0"/>
              </a:rPr>
              <a:t>The core position can be determined by measuring secondary response.</a:t>
            </a:r>
          </a:p>
        </p:txBody>
      </p:sp>
      <p:pic>
        <p:nvPicPr>
          <p:cNvPr id="55300" name="Picture 10" descr="lvdt_colour_range">
            <a:extLst>
              <a:ext uri="{FF2B5EF4-FFF2-40B4-BE49-F238E27FC236}">
                <a16:creationId xmlns:a16="http://schemas.microsoft.com/office/drawing/2014/main" id="{73FFC284-F44A-4E79-94EB-2C1BBAC2ED09}"/>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1905000" y="4038600"/>
            <a:ext cx="5338763" cy="21336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www.sentechlvdt.com/images/lvdtanimwhite.gif">
            <a:extLst>
              <a:ext uri="{FF2B5EF4-FFF2-40B4-BE49-F238E27FC236}">
                <a16:creationId xmlns:a16="http://schemas.microsoft.com/office/drawing/2014/main" id="{2038A821-2671-47AD-9289-F30D359A6E8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295400"/>
            <a:ext cx="29908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6" descr="http://www.oocities.org/incohub/lvdt.gif">
            <a:extLst>
              <a:ext uri="{FF2B5EF4-FFF2-40B4-BE49-F238E27FC236}">
                <a16:creationId xmlns:a16="http://schemas.microsoft.com/office/drawing/2014/main" id="{7D0B43F9-4FE5-444F-8DEC-5512679D7AC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40005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Box 7">
            <a:extLst>
              <a:ext uri="{FF2B5EF4-FFF2-40B4-BE49-F238E27FC236}">
                <a16:creationId xmlns:a16="http://schemas.microsoft.com/office/drawing/2014/main" id="{D756D9AD-4210-4D33-A944-681E1C6485D2}"/>
              </a:ext>
            </a:extLst>
          </p:cNvPr>
          <p:cNvSpPr txBox="1">
            <a:spLocks noChangeArrowheads="1"/>
          </p:cNvSpPr>
          <p:nvPr/>
        </p:nvSpPr>
        <p:spPr bwMode="auto">
          <a:xfrm>
            <a:off x="457200" y="1752600"/>
            <a:ext cx="1143000"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US" altLang="en-US" sz="1800">
              <a:latin typeface="Arial" panose="020B0604020202020204" pitchFamily="34" charset="0"/>
            </a:endParaRPr>
          </a:p>
          <a:p>
            <a:pPr eaLnBrk="1" hangingPunct="1">
              <a:spcBef>
                <a:spcPct val="0"/>
              </a:spcBef>
              <a:buClrTx/>
              <a:buSzTx/>
              <a:buFontTx/>
              <a:buNone/>
            </a:pPr>
            <a:endParaRPr lang="en-US" altLang="en-US" sz="1800">
              <a:latin typeface="Arial" panose="020B0604020202020204" pitchFamily="34" charset="0"/>
            </a:endParaRPr>
          </a:p>
          <a:p>
            <a:pPr eaLnBrk="1" hangingPunct="1">
              <a:spcBef>
                <a:spcPct val="0"/>
              </a:spcBef>
              <a:buClrTx/>
              <a:buSzTx/>
              <a:buFontTx/>
              <a:buNone/>
            </a:pPr>
            <a:endParaRPr lang="en-US" altLang="en-US" sz="1800">
              <a:latin typeface="Arial" panose="020B0604020202020204" pitchFamily="34" charset="0"/>
            </a:endParaRPr>
          </a:p>
        </p:txBody>
      </p:sp>
      <p:pic>
        <p:nvPicPr>
          <p:cNvPr id="57349" name="Picture 2" descr="http://upload.wikimedia.org/wikipedia/commons/5/57/LVDT.png">
            <a:extLst>
              <a:ext uri="{FF2B5EF4-FFF2-40B4-BE49-F238E27FC236}">
                <a16:creationId xmlns:a16="http://schemas.microsoft.com/office/drawing/2014/main" id="{4FD0D184-8439-4866-973D-C45519824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657600"/>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5">
            <a:extLst>
              <a:ext uri="{FF2B5EF4-FFF2-40B4-BE49-F238E27FC236}">
                <a16:creationId xmlns:a16="http://schemas.microsoft.com/office/drawing/2014/main" id="{12465D66-CA56-4EC0-9FC2-15101D1CE6D7}"/>
              </a:ext>
            </a:extLst>
          </p:cNvPr>
          <p:cNvSpPr>
            <a:spLocks noGrp="1"/>
          </p:cNvSpPr>
          <p:nvPr>
            <p:ph type="title"/>
          </p:nvPr>
        </p:nvSpPr>
        <p:spPr>
          <a:xfrm>
            <a:off x="0" y="0"/>
            <a:ext cx="9144000" cy="990600"/>
          </a:xfrm>
        </p:spPr>
        <p:txBody>
          <a:bodyPr/>
          <a:lstStyle/>
          <a:p>
            <a:pPr algn="ctr" eaLnBrk="1" hangingPunct="1"/>
            <a:r>
              <a:rPr lang="en-US" altLang="en-US" sz="3600" b="1" u="sng">
                <a:latin typeface="Times New Roman" panose="02020603050405020304" pitchFamily="18" charset="0"/>
                <a:cs typeface="Times New Roman" panose="02020603050405020304" pitchFamily="18" charset="0"/>
              </a:rPr>
              <a:t>Linear Variable Differential Transformer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0047ACD-917A-4094-816F-912FAD447635}"/>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Encoders</a:t>
            </a:r>
            <a:endParaRPr lang="en-IN" altLang="en-US" b="1" u="sng">
              <a:latin typeface="Times New Roman" panose="02020603050405020304" pitchFamily="18" charset="0"/>
              <a:cs typeface="Times New Roman" panose="02020603050405020304" pitchFamily="18" charset="0"/>
            </a:endParaRPr>
          </a:p>
        </p:txBody>
      </p:sp>
      <p:sp>
        <p:nvSpPr>
          <p:cNvPr id="58371" name="Rectangle 3">
            <a:extLst>
              <a:ext uri="{FF2B5EF4-FFF2-40B4-BE49-F238E27FC236}">
                <a16:creationId xmlns:a16="http://schemas.microsoft.com/office/drawing/2014/main" id="{834C592D-8B51-4A1E-BCD2-EB8B0A974B72}"/>
              </a:ext>
            </a:extLst>
          </p:cNvPr>
          <p:cNvSpPr>
            <a:spLocks noGrp="1"/>
          </p:cNvSpPr>
          <p:nvPr>
            <p:ph sz="quarter" idx="1"/>
          </p:nvPr>
        </p:nvSpPr>
        <p:spPr>
          <a:xfrm>
            <a:off x="609600" y="1447800"/>
            <a:ext cx="8077200" cy="4572000"/>
          </a:xfrm>
        </p:spPr>
        <p:txBody>
          <a:bodyPr/>
          <a:lstStyle/>
          <a:p>
            <a:pPr eaLnBrk="1" hangingPunct="1">
              <a:lnSpc>
                <a:spcPct val="250000"/>
              </a:lnSpc>
            </a:pPr>
            <a:r>
              <a:rPr lang="en-US" altLang="en-US" sz="2400">
                <a:latin typeface="Times New Roman" panose="02020603050405020304" pitchFamily="18" charset="0"/>
                <a:ea typeface="Calibri" panose="020F0502020204030204" pitchFamily="34" charset="0"/>
                <a:cs typeface="Times New Roman" panose="02020603050405020304" pitchFamily="18" charset="0"/>
              </a:rPr>
              <a:t>Digital Optical Encoders</a:t>
            </a:r>
          </a:p>
          <a:p>
            <a:pPr lvl="1" eaLnBrk="1" hangingPunct="1">
              <a:lnSpc>
                <a:spcPct val="250000"/>
              </a:lnSpc>
            </a:pPr>
            <a:r>
              <a:rPr lang="en-IN" altLang="en-US">
                <a:latin typeface="Times New Roman" panose="02020603050405020304" pitchFamily="18" charset="0"/>
                <a:ea typeface="Calibri" panose="020F0502020204030204" pitchFamily="34" charset="0"/>
                <a:cs typeface="Times New Roman" panose="02020603050405020304" pitchFamily="18" charset="0"/>
              </a:rPr>
              <a:t>Absolute </a:t>
            </a:r>
            <a:r>
              <a:rPr lang="en-US" altLang="en-US">
                <a:latin typeface="Times New Roman" panose="02020603050405020304" pitchFamily="18" charset="0"/>
                <a:ea typeface="Calibri" panose="020F0502020204030204" pitchFamily="34" charset="0"/>
                <a:cs typeface="Times New Roman" panose="02020603050405020304" pitchFamily="18" charset="0"/>
              </a:rPr>
              <a:t>Digital Optical Encoders</a:t>
            </a:r>
          </a:p>
          <a:p>
            <a:pPr lvl="1" eaLnBrk="1" hangingPunct="1">
              <a:lnSpc>
                <a:spcPct val="2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Incremental Digital Optical Encoders</a:t>
            </a:r>
            <a:endParaRPr lang="en-IN" altLang="en-US">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A89D4E0-889D-402A-8336-B29E28543C6A}"/>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Digital Optical Encoders</a:t>
            </a:r>
          </a:p>
        </p:txBody>
      </p:sp>
      <p:pic>
        <p:nvPicPr>
          <p:cNvPr id="60419" name="Picture 4" descr="scan0005">
            <a:extLst>
              <a:ext uri="{FF2B5EF4-FFF2-40B4-BE49-F238E27FC236}">
                <a16:creationId xmlns:a16="http://schemas.microsoft.com/office/drawing/2014/main" id="{AE6F78BB-14EC-4461-8639-F82EBE829EB4}"/>
              </a:ext>
            </a:extLst>
          </p:cNvPr>
          <p:cNvPicPr>
            <a:picLocks noChangeAspect="1" noChangeArrowheads="1"/>
          </p:cNvPicPr>
          <p:nvPr/>
        </p:nvPicPr>
        <p:blipFill>
          <a:blip r:embed="rId3">
            <a:lum bright="-12000" contrast="42000"/>
            <a:extLst>
              <a:ext uri="{28A0092B-C50C-407E-A947-70E740481C1C}">
                <a14:useLocalDpi xmlns:a14="http://schemas.microsoft.com/office/drawing/2010/main" val="0"/>
              </a:ext>
            </a:extLst>
          </a:blip>
          <a:srcRect l="3499" r="3790" b="58794"/>
          <a:stretch>
            <a:fillRect/>
          </a:stretch>
        </p:blipFill>
        <p:spPr bwMode="auto">
          <a:xfrm>
            <a:off x="76200" y="2571750"/>
            <a:ext cx="41910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6">
            <a:extLst>
              <a:ext uri="{FF2B5EF4-FFF2-40B4-BE49-F238E27FC236}">
                <a16:creationId xmlns:a16="http://schemas.microsoft.com/office/drawing/2014/main" id="{FB869368-0596-43FD-AFD0-58D367DCA1DD}"/>
              </a:ext>
            </a:extLst>
          </p:cNvPr>
          <p:cNvSpPr txBox="1">
            <a:spLocks noChangeArrowheads="1"/>
          </p:cNvSpPr>
          <p:nvPr/>
        </p:nvSpPr>
        <p:spPr bwMode="auto">
          <a:xfrm>
            <a:off x="838200" y="51816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50000"/>
              </a:spcBef>
              <a:buClrTx/>
              <a:buSzTx/>
              <a:buFontTx/>
              <a:buNone/>
            </a:pPr>
            <a:r>
              <a:rPr lang="en-US" altLang="en-US" sz="1800">
                <a:latin typeface="Arial" panose="020B0604020202020204" pitchFamily="34" charset="0"/>
              </a:rPr>
              <a:t>Schematic Diagram</a:t>
            </a:r>
          </a:p>
        </p:txBody>
      </p:sp>
      <p:sp>
        <p:nvSpPr>
          <p:cNvPr id="60421" name="Text Box 7">
            <a:extLst>
              <a:ext uri="{FF2B5EF4-FFF2-40B4-BE49-F238E27FC236}">
                <a16:creationId xmlns:a16="http://schemas.microsoft.com/office/drawing/2014/main" id="{479A5FC7-0721-4E7B-A72A-9292AD602FE7}"/>
              </a:ext>
            </a:extLst>
          </p:cNvPr>
          <p:cNvSpPr txBox="1">
            <a:spLocks noChangeArrowheads="1"/>
          </p:cNvSpPr>
          <p:nvPr/>
        </p:nvSpPr>
        <p:spPr bwMode="auto">
          <a:xfrm>
            <a:off x="4648200" y="5715000"/>
            <a:ext cx="426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50000"/>
              </a:spcBef>
              <a:buClrTx/>
              <a:buSzTx/>
              <a:buFontTx/>
              <a:buNone/>
            </a:pPr>
            <a:r>
              <a:rPr lang="en-US" altLang="en-US" sz="1800">
                <a:latin typeface="Arial" panose="020B0604020202020204" pitchFamily="34" charset="0"/>
              </a:rPr>
              <a:t>Typical Construction</a:t>
            </a:r>
          </a:p>
        </p:txBody>
      </p:sp>
      <p:pic>
        <p:nvPicPr>
          <p:cNvPr id="60422" name="Picture 2" descr="C:\Documents and Settings\Narendra V Lakal\Desktop\Narendra Desktop\Academic Data\Mechatronics Data\opt enco.gif">
            <a:extLst>
              <a:ext uri="{FF2B5EF4-FFF2-40B4-BE49-F238E27FC236}">
                <a16:creationId xmlns:a16="http://schemas.microsoft.com/office/drawing/2014/main" id="{9D145027-9A0C-4972-88FC-BEF1AEA0A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447198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D2634172-CE1A-4536-831B-48690930696B}"/>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Simple Rotary Encoder</a:t>
            </a:r>
          </a:p>
        </p:txBody>
      </p:sp>
      <p:pic>
        <p:nvPicPr>
          <p:cNvPr id="62467" name="Picture 4" descr="http://upload.wikimedia.org/wikibooks/en/thumb/d/d9/Incremental_encoder.gif/220px-Incremental_encoder.gif">
            <a:extLst>
              <a:ext uri="{FF2B5EF4-FFF2-40B4-BE49-F238E27FC236}">
                <a16:creationId xmlns:a16="http://schemas.microsoft.com/office/drawing/2014/main" id="{67722DF4-3355-4A58-B6B5-E815A696CB8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52578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42535221-CFE5-4CD5-87A3-B79317DBCCD4}"/>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Quadrature Encoder</a:t>
            </a:r>
          </a:p>
        </p:txBody>
      </p:sp>
      <p:pic>
        <p:nvPicPr>
          <p:cNvPr id="63491" name="Picture 2" descr="http://www.creative-robotics.com/sites/default/files/tutorials/QuadratureAnimation.gif">
            <a:extLst>
              <a:ext uri="{FF2B5EF4-FFF2-40B4-BE49-F238E27FC236}">
                <a16:creationId xmlns:a16="http://schemas.microsoft.com/office/drawing/2014/main" id="{D8A59EE8-B414-4BAA-BF2C-5D03391B9B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600"/>
            <a:ext cx="60007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ACD722B-F4C0-4475-A834-99D565A19E58}"/>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Binary Encoder</a:t>
            </a:r>
          </a:p>
        </p:txBody>
      </p:sp>
      <p:pic>
        <p:nvPicPr>
          <p:cNvPr id="64515" name="Picture 6" descr="http://upload.wikimedia.org/wikibooks/en/thumb/7/79/Binary_encoder.gif/220px-Binary_encoder.gif">
            <a:extLst>
              <a:ext uri="{FF2B5EF4-FFF2-40B4-BE49-F238E27FC236}">
                <a16:creationId xmlns:a16="http://schemas.microsoft.com/office/drawing/2014/main" id="{3A23D6F7-80AE-40FE-9EFB-EDE53FEBEC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47244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831E712-BD8D-45DE-8DD0-BE1F5EFB5F4F}"/>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Grey Code Encoder</a:t>
            </a:r>
          </a:p>
        </p:txBody>
      </p:sp>
      <p:pic>
        <p:nvPicPr>
          <p:cNvPr id="65539" name="Picture 8" descr="http://upload.wikimedia.org/wikibooks/en/c/c4/Gray_Code_encoder.gif">
            <a:extLst>
              <a:ext uri="{FF2B5EF4-FFF2-40B4-BE49-F238E27FC236}">
                <a16:creationId xmlns:a16="http://schemas.microsoft.com/office/drawing/2014/main" id="{EA233033-0C8C-4633-A898-CCC34AC30E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09800"/>
            <a:ext cx="56737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D99EDE0-D534-4EA3-BB18-6AAECBD154A1}"/>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Absolute Encoder</a:t>
            </a:r>
          </a:p>
        </p:txBody>
      </p:sp>
      <p:pic>
        <p:nvPicPr>
          <p:cNvPr id="66563" name="Picture 3" descr="scan0007">
            <a:extLst>
              <a:ext uri="{FF2B5EF4-FFF2-40B4-BE49-F238E27FC236}">
                <a16:creationId xmlns:a16="http://schemas.microsoft.com/office/drawing/2014/main" id="{88777A1A-91D7-472D-8DFE-E9E16D05A0E3}"/>
              </a:ext>
            </a:extLst>
          </p:cNvPr>
          <p:cNvPicPr>
            <a:picLocks noChangeAspect="1" noChangeArrowheads="1"/>
          </p:cNvPicPr>
          <p:nvPr/>
        </p:nvPicPr>
        <p:blipFill>
          <a:blip r:embed="rId3">
            <a:lum bright="-12000" contrast="36000"/>
            <a:extLst>
              <a:ext uri="{28A0092B-C50C-407E-A947-70E740481C1C}">
                <a14:useLocalDpi xmlns:a14="http://schemas.microsoft.com/office/drawing/2010/main" val="0"/>
              </a:ext>
            </a:extLst>
          </a:blip>
          <a:srcRect l="3543" t="2721" r="5635" b="41513"/>
          <a:stretch>
            <a:fillRect/>
          </a:stretch>
        </p:blipFill>
        <p:spPr bwMode="auto">
          <a:xfrm>
            <a:off x="304800" y="1636713"/>
            <a:ext cx="52578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4" descr="scan0007">
            <a:extLst>
              <a:ext uri="{FF2B5EF4-FFF2-40B4-BE49-F238E27FC236}">
                <a16:creationId xmlns:a16="http://schemas.microsoft.com/office/drawing/2014/main" id="{D7EA3E3D-E891-4B35-9574-2E9ECC0B5007}"/>
              </a:ext>
            </a:extLst>
          </p:cNvPr>
          <p:cNvPicPr>
            <a:picLocks noChangeAspect="1" noChangeArrowheads="1"/>
          </p:cNvPicPr>
          <p:nvPr/>
        </p:nvPicPr>
        <p:blipFill>
          <a:blip r:embed="rId3">
            <a:lum bright="-24000" contrast="48000"/>
            <a:extLst>
              <a:ext uri="{28A0092B-C50C-407E-A947-70E740481C1C}">
                <a14:useLocalDpi xmlns:a14="http://schemas.microsoft.com/office/drawing/2010/main" val="0"/>
              </a:ext>
            </a:extLst>
          </a:blip>
          <a:srcRect l="24243" t="58487" r="23810" b="6149"/>
          <a:stretch>
            <a:fillRect/>
          </a:stretch>
        </p:blipFill>
        <p:spPr bwMode="auto">
          <a:xfrm>
            <a:off x="5562600" y="2352675"/>
            <a:ext cx="32766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a:extLst>
              <a:ext uri="{FF2B5EF4-FFF2-40B4-BE49-F238E27FC236}">
                <a16:creationId xmlns:a16="http://schemas.microsoft.com/office/drawing/2014/main" id="{62CF0A3E-3EA0-4C0C-8E7A-1EE6C4F43111}"/>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Absolute Encoder (Gray Code)</a:t>
            </a:r>
          </a:p>
        </p:txBody>
      </p:sp>
      <p:pic>
        <p:nvPicPr>
          <p:cNvPr id="68611" name="Picture 5" descr="scan0008">
            <a:extLst>
              <a:ext uri="{FF2B5EF4-FFF2-40B4-BE49-F238E27FC236}">
                <a16:creationId xmlns:a16="http://schemas.microsoft.com/office/drawing/2014/main" id="{F33DD78A-C18B-45FB-8229-7DBF1CC25A4E}"/>
              </a:ext>
            </a:extLst>
          </p:cNvPr>
          <p:cNvPicPr>
            <a:picLocks noChangeAspect="1" noChangeArrowheads="1"/>
          </p:cNvPicPr>
          <p:nvPr/>
        </p:nvPicPr>
        <p:blipFill>
          <a:blip r:embed="rId3">
            <a:lum bright="-18000" contrast="48000"/>
            <a:extLst>
              <a:ext uri="{28A0092B-C50C-407E-A947-70E740481C1C}">
                <a14:useLocalDpi xmlns:a14="http://schemas.microsoft.com/office/drawing/2010/main" val="0"/>
              </a:ext>
            </a:extLst>
          </a:blip>
          <a:srcRect l="1730" t="3423" r="9453" b="8325"/>
          <a:stretch>
            <a:fillRect/>
          </a:stretch>
        </p:blipFill>
        <p:spPr bwMode="auto">
          <a:xfrm>
            <a:off x="228600" y="2284413"/>
            <a:ext cx="4343400"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6" descr="scan0007">
            <a:extLst>
              <a:ext uri="{FF2B5EF4-FFF2-40B4-BE49-F238E27FC236}">
                <a16:creationId xmlns:a16="http://schemas.microsoft.com/office/drawing/2014/main" id="{69263939-761A-4B81-B829-E39D1BA1EDA3}"/>
              </a:ext>
            </a:extLst>
          </p:cNvPr>
          <p:cNvPicPr>
            <a:picLocks noChangeAspect="1" noChangeArrowheads="1"/>
          </p:cNvPicPr>
          <p:nvPr/>
        </p:nvPicPr>
        <p:blipFill>
          <a:blip r:embed="rId4">
            <a:lum bright="-12000" contrast="36000"/>
            <a:extLst>
              <a:ext uri="{28A0092B-C50C-407E-A947-70E740481C1C}">
                <a14:useLocalDpi xmlns:a14="http://schemas.microsoft.com/office/drawing/2010/main" val="0"/>
              </a:ext>
            </a:extLst>
          </a:blip>
          <a:srcRect l="3543" t="2721" r="4318" b="41513"/>
          <a:stretch>
            <a:fillRect/>
          </a:stretch>
        </p:blipFill>
        <p:spPr bwMode="auto">
          <a:xfrm>
            <a:off x="4495800" y="2320925"/>
            <a:ext cx="44958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F5ADA05-0E7D-4E04-AE7B-ABB20E54B004}"/>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What is Mechatronics</a:t>
            </a:r>
          </a:p>
        </p:txBody>
      </p:sp>
      <p:sp>
        <p:nvSpPr>
          <p:cNvPr id="22531" name="Rectangle 3">
            <a:extLst>
              <a:ext uri="{FF2B5EF4-FFF2-40B4-BE49-F238E27FC236}">
                <a16:creationId xmlns:a16="http://schemas.microsoft.com/office/drawing/2014/main" id="{BA95003B-2175-4C38-BF84-B91B1E89E218}"/>
              </a:ext>
            </a:extLst>
          </p:cNvPr>
          <p:cNvSpPr>
            <a:spLocks noGrp="1"/>
          </p:cNvSpPr>
          <p:nvPr>
            <p:ph sz="quarter" idx="1"/>
          </p:nvPr>
        </p:nvSpPr>
        <p:spPr>
          <a:xfrm>
            <a:off x="457200" y="1295400"/>
            <a:ext cx="8229600" cy="4724400"/>
          </a:xfrm>
        </p:spPr>
        <p:txBody>
          <a:bodyPr/>
          <a:lstStyle/>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Mechatronics is the synergistic combination of mechanical engineering (“mecha” for mechanisms), electronic engineering (“tronics” for electronics), and software engineering.</a:t>
            </a:r>
          </a:p>
          <a:p>
            <a:pPr algn="just" eaLnBrk="1" hangingPunct="1">
              <a:buFont typeface="Arial" panose="020B0604020202020204" pitchFamily="34" charset="0"/>
              <a:buNone/>
            </a:pPr>
            <a:endParaRPr lang="en-US" altLang="en-US" sz="2400">
              <a:latin typeface="Times New Roman" panose="02020603050405020304" pitchFamily="18" charset="0"/>
              <a:ea typeface="Calibri" panose="020F0502020204030204" pitchFamily="34" charset="0"/>
              <a:cs typeface="Times New Roman" panose="02020603050405020304" pitchFamily="18" charset="0"/>
            </a:endParaRPr>
          </a:p>
          <a:p>
            <a:pPr algn="just" eaLnBrk="1" hangingPunct="1">
              <a:buFont typeface="Arial" panose="020B0604020202020204" pitchFamily="34" charset="0"/>
              <a:buNone/>
            </a:pPr>
            <a:endParaRPr lang="en-US" altLang="en-US" sz="2400">
              <a:latin typeface="Times New Roman" panose="02020603050405020304" pitchFamily="18" charset="0"/>
              <a:ea typeface="Calibri" panose="020F0502020204030204" pitchFamily="34" charset="0"/>
              <a:cs typeface="Times New Roman" panose="02020603050405020304" pitchFamily="18" charset="0"/>
            </a:endParaRPr>
          </a:p>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The word “mechatronics” was first coined by Mr. Tetsuro Moria, a senior engineer of a Japanese company, Yaskawa, in 1969.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AE08CA9-7A2E-42FB-B872-3C9615B73C10}"/>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Incremental Encoder</a:t>
            </a:r>
          </a:p>
        </p:txBody>
      </p:sp>
      <p:pic>
        <p:nvPicPr>
          <p:cNvPr id="70659" name="Picture 2" descr="C:\Documents and Settings\Narendra V Lakal\Desktop\Narendra Desktop\Academic Data\Mechatronics Data\opt encod snap.jpg">
            <a:extLst>
              <a:ext uri="{FF2B5EF4-FFF2-40B4-BE49-F238E27FC236}">
                <a16:creationId xmlns:a16="http://schemas.microsoft.com/office/drawing/2014/main" id="{E0A60AB4-3444-483F-8961-9F6849DA89E6}"/>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657600" y="1143000"/>
            <a:ext cx="1673225" cy="1371600"/>
          </a:xfrm>
        </p:spPr>
      </p:pic>
      <p:pic>
        <p:nvPicPr>
          <p:cNvPr id="70660" name="Picture 3" descr="incremental optical encoder">
            <a:extLst>
              <a:ext uri="{FF2B5EF4-FFF2-40B4-BE49-F238E27FC236}">
                <a16:creationId xmlns:a16="http://schemas.microsoft.com/office/drawing/2014/main" id="{57EB423D-F5BE-446E-8108-C12EEB427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2213"/>
          <a:stretch>
            <a:fillRect/>
          </a:stretch>
        </p:blipFill>
        <p:spPr bwMode="auto">
          <a:xfrm>
            <a:off x="1752600" y="2514600"/>
            <a:ext cx="54864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30900DF8-55B3-4DDC-9AB1-00AF2E0DA884}"/>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sp>
        <p:nvSpPr>
          <p:cNvPr id="72707" name="Content Placeholder 2">
            <a:extLst>
              <a:ext uri="{FF2B5EF4-FFF2-40B4-BE49-F238E27FC236}">
                <a16:creationId xmlns:a16="http://schemas.microsoft.com/office/drawing/2014/main" id="{A7445778-A971-4C90-B45E-E609B6ED88F3}"/>
              </a:ext>
            </a:extLst>
          </p:cNvPr>
          <p:cNvSpPr>
            <a:spLocks noGrp="1"/>
          </p:cNvSpPr>
          <p:nvPr>
            <p:ph sz="quarter" idx="1"/>
          </p:nvPr>
        </p:nvSpPr>
        <p:spPr>
          <a:xfrm>
            <a:off x="533400" y="1447800"/>
            <a:ext cx="8153400" cy="4572000"/>
          </a:xfrm>
        </p:spPr>
        <p:txBody>
          <a:bodyPr/>
          <a:lstStyle/>
          <a:p>
            <a:pPr eaLnBrk="1" hangingPunct="1">
              <a:lnSpc>
                <a:spcPct val="250000"/>
              </a:lnSpc>
            </a:pPr>
            <a:r>
              <a:rPr lang="en-US" altLang="en-US" sz="2400">
                <a:latin typeface="Times New Roman" panose="02020603050405020304" pitchFamily="18" charset="0"/>
                <a:ea typeface="Calibri" panose="020F0502020204030204" pitchFamily="34" charset="0"/>
                <a:cs typeface="Times New Roman" panose="02020603050405020304" pitchFamily="18" charset="0"/>
              </a:rPr>
              <a:t>Proximity sensors: </a:t>
            </a:r>
          </a:p>
          <a:p>
            <a:pPr lvl="1" eaLnBrk="1" hangingPunct="1">
              <a:lnSpc>
                <a:spcPct val="2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Optical</a:t>
            </a:r>
          </a:p>
          <a:p>
            <a:pPr lvl="1" eaLnBrk="1" hangingPunct="1">
              <a:lnSpc>
                <a:spcPct val="2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Inductive</a:t>
            </a:r>
          </a:p>
          <a:p>
            <a:pPr lvl="1" eaLnBrk="1" hangingPunct="1">
              <a:lnSpc>
                <a:spcPct val="2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Capacitive</a:t>
            </a:r>
            <a:endParaRPr lang="en-IN" altLang="en-US">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2708" name="Picture 4" descr="Proximity_Sensor.gif">
            <a:extLst>
              <a:ext uri="{FF2B5EF4-FFF2-40B4-BE49-F238E27FC236}">
                <a16:creationId xmlns:a16="http://schemas.microsoft.com/office/drawing/2014/main" id="{297A5393-FBB5-47CF-B9A5-11524D2ABE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133600"/>
            <a:ext cx="42497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2AADF0B5-5CFB-408D-ABB6-C95E02F163BF}"/>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pic>
        <p:nvPicPr>
          <p:cNvPr id="73731" name="Picture 2" descr="http://www.pyroelectro.com/tutorials/building_robot_sensor/img/sensor_theory.gif">
            <a:extLst>
              <a:ext uri="{FF2B5EF4-FFF2-40B4-BE49-F238E27FC236}">
                <a16:creationId xmlns:a16="http://schemas.microsoft.com/office/drawing/2014/main" id="{5FC34CDE-3E01-44BA-8C59-DCB8FAA64D3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872163"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Box 8">
            <a:extLst>
              <a:ext uri="{FF2B5EF4-FFF2-40B4-BE49-F238E27FC236}">
                <a16:creationId xmlns:a16="http://schemas.microsoft.com/office/drawing/2014/main" id="{31048C11-FE96-44C2-9DC2-1955F11E26EA}"/>
              </a:ext>
            </a:extLst>
          </p:cNvPr>
          <p:cNvSpPr txBox="1">
            <a:spLocks noChangeArrowheads="1"/>
          </p:cNvSpPr>
          <p:nvPr/>
        </p:nvSpPr>
        <p:spPr bwMode="auto">
          <a:xfrm>
            <a:off x="1828800" y="6019800"/>
            <a:ext cx="27432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US" altLang="en-US" sz="1800">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https://encrypted-tbn0.gstatic.com/images?q=tbn:ANd9GcQC1mgL7BpNvJ18RlKrlClL6NNjTErxuW3Yh5bOd0h41GZE8_LNog">
            <a:extLst>
              <a:ext uri="{FF2B5EF4-FFF2-40B4-BE49-F238E27FC236}">
                <a16:creationId xmlns:a16="http://schemas.microsoft.com/office/drawing/2014/main" id="{A31636FE-88EB-42A9-A75F-3325521BD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30765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4" descr="https://encrypted-tbn2.gstatic.com/images?q=tbn:ANd9GcS_d4v8o7_XExQXlSNUxBmrqygV_IytVGdhu8rZTbGFGwtlQHke">
            <a:extLst>
              <a:ext uri="{FF2B5EF4-FFF2-40B4-BE49-F238E27FC236}">
                <a16:creationId xmlns:a16="http://schemas.microsoft.com/office/drawing/2014/main" id="{384D5415-7953-488C-ACB0-36E347A5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00200"/>
            <a:ext cx="28194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6" descr="https://encrypted-tbn0.gstatic.com/images?q=tbn:ANd9GcQ0FsrRm470mQ6BnL2rmPCT6qBbsyQpDKatS5DGCrto-xRmXE8TFw">
            <a:extLst>
              <a:ext uri="{FF2B5EF4-FFF2-40B4-BE49-F238E27FC236}">
                <a16:creationId xmlns:a16="http://schemas.microsoft.com/office/drawing/2014/main" id="{BCA37B65-77CD-4B2B-82F5-DDA6859E7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1400"/>
            <a:ext cx="3657600"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8" descr="https://encrypted-tbn0.gstatic.com/images?q=tbn:ANd9GcTyboNvQdxhD0NC6Tp1LmRq85tyiG14lCiqUYRQWjW7FnrwQji9">
            <a:extLst>
              <a:ext uri="{FF2B5EF4-FFF2-40B4-BE49-F238E27FC236}">
                <a16:creationId xmlns:a16="http://schemas.microsoft.com/office/drawing/2014/main" id="{6C106334-59A1-43E3-979F-9B7924134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657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ectangle 2">
            <a:extLst>
              <a:ext uri="{FF2B5EF4-FFF2-40B4-BE49-F238E27FC236}">
                <a16:creationId xmlns:a16="http://schemas.microsoft.com/office/drawing/2014/main" id="{1FA0FD03-E248-45A1-BBC6-E4E8D2F8C47C}"/>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Application of Proximity sensors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4003A8F-9C43-4F73-A959-EB5B0B39764D}"/>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Inductive </a:t>
            </a:r>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E010D8BD-2271-4A76-ADCF-4B7567BDE295}"/>
              </a:ext>
            </a:extLst>
          </p:cNvPr>
          <p:cNvSpPr>
            <a:spLocks noGrp="1"/>
          </p:cNvSpPr>
          <p:nvPr>
            <p:ph sz="quarter" idx="1"/>
          </p:nvPr>
        </p:nvSpPr>
        <p:spPr>
          <a:xfrm>
            <a:off x="304800" y="1143000"/>
            <a:ext cx="8458200" cy="5105400"/>
          </a:xfrm>
        </p:spPr>
        <p:txBody>
          <a:bodyPr rtlCol="0">
            <a:normAutofit/>
          </a:bodyPr>
          <a:lstStyle/>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Detects metal object</a:t>
            </a:r>
          </a:p>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Uses an electro-magnetic field to detect a conductive target</a:t>
            </a:r>
          </a:p>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Sensing coil in the end of the sensor probe</a:t>
            </a:r>
          </a:p>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When excited creates an alternating magnetic field which induces small amounts of eddy current in the target object</a:t>
            </a:r>
            <a:endParaRPr lang="en-IN" sz="2200" dirty="0">
              <a:latin typeface="Times New Roman" pitchFamily="18" charset="0"/>
              <a:cs typeface="Times New Roman" pitchFamily="18" charset="0"/>
            </a:endParaRPr>
          </a:p>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Eddy currents create an opposing magnetic field which resists the field being generated by the sensor probe coil.</a:t>
            </a:r>
            <a:endParaRPr lang="en-IN" sz="2200" dirty="0">
              <a:latin typeface="Times New Roman" pitchFamily="18" charset="0"/>
              <a:cs typeface="Times New Roman" pitchFamily="18" charset="0"/>
            </a:endParaRPr>
          </a:p>
          <a:p>
            <a:pPr marL="182880" indent="-182880" algn="just" eaLnBrk="1" fontAlgn="auto" hangingPunct="1">
              <a:spcBef>
                <a:spcPts val="0"/>
              </a:spcBef>
              <a:spcAft>
                <a:spcPts val="0"/>
              </a:spcAft>
              <a:buFont typeface="Arial" pitchFamily="34" charset="0"/>
              <a:buChar char="•"/>
              <a:defRPr/>
            </a:pPr>
            <a:r>
              <a:rPr lang="en-US" sz="2200" dirty="0">
                <a:latin typeface="Times New Roman" pitchFamily="18" charset="0"/>
                <a:cs typeface="Times New Roman" pitchFamily="18" charset="0"/>
              </a:rPr>
              <a:t>The interaction of the magnetic fields is dependent on the distance between the sensor probe and the target.</a:t>
            </a:r>
            <a:endParaRPr lang="en-IN" sz="2200" dirty="0">
              <a:latin typeface="Times New Roman" pitchFamily="18" charset="0"/>
              <a:cs typeface="Times New Roman" pitchFamily="18" charset="0"/>
            </a:endParaRPr>
          </a:p>
          <a:p>
            <a:pPr marL="182880" indent="-182880" algn="just" eaLnBrk="1" fontAlgn="auto" hangingPunct="1">
              <a:spcBef>
                <a:spcPts val="0"/>
              </a:spcBef>
              <a:spcAft>
                <a:spcPts val="0"/>
              </a:spcAft>
              <a:buFont typeface="Arial" pitchFamily="34" charset="0"/>
              <a:buChar char="•"/>
              <a:defRPr/>
            </a:pPr>
            <a:r>
              <a:rPr lang="en-IN" sz="2200" dirty="0">
                <a:latin typeface="Times New Roman" pitchFamily="18" charset="0"/>
                <a:cs typeface="Times New Roman" pitchFamily="18" charset="0"/>
              </a:rPr>
              <a:t>Comparatively inexpensive but conducting targets sensing  </a:t>
            </a:r>
          </a:p>
          <a:p>
            <a:pPr marL="0" indent="0" eaLnBrk="1" fontAlgn="auto" hangingPunct="1">
              <a:spcBef>
                <a:spcPts val="0"/>
              </a:spcBef>
              <a:spcAft>
                <a:spcPts val="0"/>
              </a:spcAft>
              <a:buFont typeface="Arial" pitchFamily="34" charset="0"/>
              <a:buNone/>
              <a:defRPr/>
            </a:pPr>
            <a:endParaRPr lang="en-IN" sz="2200" dirty="0"/>
          </a:p>
        </p:txBody>
      </p:sp>
      <p:pic>
        <p:nvPicPr>
          <p:cNvPr id="75780" name="Picture 4" descr="C:\Documents and Settings\Narendra V Lakal\Desktop\Narendra Desktop\Academic Data\Mechatronics Data\inductive_sensor_car.jpg">
            <a:extLst>
              <a:ext uri="{FF2B5EF4-FFF2-40B4-BE49-F238E27FC236}">
                <a16:creationId xmlns:a16="http://schemas.microsoft.com/office/drawing/2014/main" id="{A718670D-0FA5-4514-BDAF-11F946C54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6482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Documents and Settings\Narendra V Lakal\Desktop\Narendra Desktop\Academic Data\Mechatronics Data\ind.png">
            <a:extLst>
              <a:ext uri="{FF2B5EF4-FFF2-40B4-BE49-F238E27FC236}">
                <a16:creationId xmlns:a16="http://schemas.microsoft.com/office/drawing/2014/main" id="{320E0286-5AB1-4E49-882D-A2CFEEC534A4}"/>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96863" y="1447800"/>
            <a:ext cx="8636000" cy="4090988"/>
          </a:xfrm>
        </p:spPr>
      </p:pic>
      <p:sp>
        <p:nvSpPr>
          <p:cNvPr id="76803" name="Title 1">
            <a:extLst>
              <a:ext uri="{FF2B5EF4-FFF2-40B4-BE49-F238E27FC236}">
                <a16:creationId xmlns:a16="http://schemas.microsoft.com/office/drawing/2014/main" id="{D4EF939C-DBC8-48DC-8169-A6F96F2AE13A}"/>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Inductive </a:t>
            </a:r>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41C02909-CF0B-41C3-8AC9-6504380884F0}"/>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Capacitive </a:t>
            </a:r>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sp>
        <p:nvSpPr>
          <p:cNvPr id="77827" name="Content Placeholder 6">
            <a:extLst>
              <a:ext uri="{FF2B5EF4-FFF2-40B4-BE49-F238E27FC236}">
                <a16:creationId xmlns:a16="http://schemas.microsoft.com/office/drawing/2014/main" id="{6AE9C267-F975-47F4-9B46-C54380AD77D9}"/>
              </a:ext>
            </a:extLst>
          </p:cNvPr>
          <p:cNvSpPr>
            <a:spLocks noGrp="1"/>
          </p:cNvSpPr>
          <p:nvPr>
            <p:ph sz="quarter" idx="1"/>
          </p:nvPr>
        </p:nvSpPr>
        <p:spPr>
          <a:xfrm>
            <a:off x="457200" y="1447800"/>
            <a:ext cx="8229600" cy="4114800"/>
          </a:xfrm>
        </p:spPr>
        <p:txBody>
          <a:bodyPr/>
          <a:lstStyle/>
          <a:p>
            <a:pPr algn="just" eaLnBrk="1" hangingPunct="1">
              <a:lnSpc>
                <a:spcPct val="120000"/>
              </a:lnSpc>
              <a:spcBef>
                <a:spcPct val="0"/>
              </a:spcBef>
            </a:pPr>
            <a:r>
              <a:rPr lang="en-US" altLang="en-US" sz="2200">
                <a:latin typeface="Times New Roman" panose="02020603050405020304" pitchFamily="18" charset="0"/>
                <a:ea typeface="Calibri" panose="020F0502020204030204" pitchFamily="34" charset="0"/>
                <a:cs typeface="Times New Roman" panose="02020603050405020304" pitchFamily="18" charset="0"/>
              </a:rPr>
              <a:t>The sensing surface of the sensor’s probe is the electrified plate. </a:t>
            </a:r>
          </a:p>
          <a:p>
            <a:pPr algn="just" eaLnBrk="1" hangingPunct="1">
              <a:lnSpc>
                <a:spcPct val="120000"/>
              </a:lnSpc>
              <a:spcBef>
                <a:spcPct val="0"/>
              </a:spcBef>
            </a:pPr>
            <a:r>
              <a:rPr lang="en-US" altLang="en-US" sz="2200">
                <a:latin typeface="Times New Roman" panose="02020603050405020304" pitchFamily="18" charset="0"/>
                <a:ea typeface="Calibri" panose="020F0502020204030204" pitchFamily="34" charset="0"/>
                <a:cs typeface="Times New Roman" panose="02020603050405020304" pitchFamily="18" charset="0"/>
              </a:rPr>
              <a:t>The sensor electronics continually changes the voltage on the probe surface</a:t>
            </a:r>
          </a:p>
          <a:p>
            <a:pPr algn="just" eaLnBrk="1" hangingPunct="1">
              <a:lnSpc>
                <a:spcPct val="120000"/>
              </a:lnSpc>
              <a:spcBef>
                <a:spcPct val="0"/>
              </a:spcBef>
            </a:pPr>
            <a:r>
              <a:rPr lang="en-US" altLang="en-US" sz="2200">
                <a:latin typeface="Times New Roman" panose="02020603050405020304" pitchFamily="18" charset="0"/>
                <a:ea typeface="Calibri" panose="020F0502020204030204" pitchFamily="34" charset="0"/>
                <a:cs typeface="Times New Roman" panose="02020603050405020304" pitchFamily="18" charset="0"/>
              </a:rPr>
              <a:t>The amount of current required change this voltage is measured which indicates the amount of capacitance distance between the probe and target.</a:t>
            </a:r>
          </a:p>
          <a:p>
            <a:pPr algn="just" eaLnBrk="1" hangingPunct="1">
              <a:lnSpc>
                <a:spcPct val="120000"/>
              </a:lnSpc>
              <a:spcBef>
                <a:spcPct val="0"/>
              </a:spcBef>
            </a:pPr>
            <a:r>
              <a:rPr lang="en-US" altLang="en-US" sz="2200">
                <a:latin typeface="Times New Roman" panose="02020603050405020304" pitchFamily="18" charset="0"/>
                <a:ea typeface="Calibri" panose="020F0502020204030204" pitchFamily="34" charset="0"/>
                <a:cs typeface="Times New Roman" panose="02020603050405020304" pitchFamily="18" charset="0"/>
              </a:rPr>
              <a:t>Can be used for nonmetallic materials such as paper, glass, liquids, and cloth</a:t>
            </a:r>
            <a:endParaRPr lang="en-IN" altLang="en-US" sz="22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7828" name="Picture 6" descr="Figure 2: Capacitance Sensor Field">
            <a:extLst>
              <a:ext uri="{FF2B5EF4-FFF2-40B4-BE49-F238E27FC236}">
                <a16:creationId xmlns:a16="http://schemas.microsoft.com/office/drawing/2014/main" id="{D4FFA655-B50A-42E5-95FC-57B4D2AED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800600"/>
            <a:ext cx="32766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160B92E7-FB7E-4B24-9211-A81E6CC6707E}"/>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Capacitive </a:t>
            </a:r>
            <a:r>
              <a:rPr lang="en-US" altLang="en-US" b="1" u="sng">
                <a:latin typeface="Times New Roman" panose="02020603050405020304" pitchFamily="18" charset="0"/>
                <a:cs typeface="Times New Roman" panose="02020603050405020304" pitchFamily="18" charset="0"/>
              </a:rPr>
              <a:t>Proximity sensors</a:t>
            </a:r>
            <a:endParaRPr lang="en-IN" altLang="en-US" b="1" u="sng">
              <a:latin typeface="Times New Roman" panose="02020603050405020304" pitchFamily="18" charset="0"/>
              <a:cs typeface="Times New Roman" panose="02020603050405020304" pitchFamily="18" charset="0"/>
            </a:endParaRPr>
          </a:p>
        </p:txBody>
      </p:sp>
      <p:pic>
        <p:nvPicPr>
          <p:cNvPr id="78851" name="Picture 2" descr="Capacitance = Area X Dielectric Gap">
            <a:extLst>
              <a:ext uri="{FF2B5EF4-FFF2-40B4-BE49-F238E27FC236}">
                <a16:creationId xmlns:a16="http://schemas.microsoft.com/office/drawing/2014/main" id="{CE9AF4A6-9F48-4FE2-BF57-65620CB9B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65278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C2275-FEB7-4886-B5A2-986FD8F93AD2}"/>
              </a:ext>
            </a:extLst>
          </p:cNvPr>
          <p:cNvSpPr>
            <a:spLocks noGrp="1"/>
          </p:cNvSpPr>
          <p:nvPr>
            <p:ph sz="quarter" idx="1"/>
          </p:nvPr>
        </p:nvSpPr>
        <p:spPr>
          <a:xfrm>
            <a:off x="609600" y="1143000"/>
            <a:ext cx="7772400" cy="4876800"/>
          </a:xfrm>
        </p:spPr>
        <p:txBody>
          <a:bodyPr rtlCol="0">
            <a:normAutofit lnSpcReduction="10000"/>
          </a:bodyPr>
          <a:lstStyle/>
          <a:p>
            <a:pPr marL="182880" indent="-182880" eaLnBrk="1" fontAlgn="auto" hangingPunct="1">
              <a:lnSpc>
                <a:spcPct val="250000"/>
              </a:lnSpc>
              <a:spcBef>
                <a:spcPts val="580"/>
              </a:spcBef>
              <a:spcAft>
                <a:spcPts val="0"/>
              </a:spcAft>
              <a:buFont typeface="Arial" pitchFamily="34" charset="0"/>
              <a:buChar char="•"/>
              <a:defRPr/>
            </a:pPr>
            <a:r>
              <a:rPr lang="en-IN" sz="2400" dirty="0">
                <a:latin typeface="Times New Roman" pitchFamily="18" charset="0"/>
                <a:cs typeface="Times New Roman" pitchFamily="18" charset="0"/>
              </a:rPr>
              <a:t>Motion Sensors:</a:t>
            </a:r>
          </a:p>
          <a:p>
            <a:pPr marL="457517" lvl="1" indent="-182880" eaLnBrk="1" fontAlgn="auto" hangingPunct="1">
              <a:lnSpc>
                <a:spcPct val="250000"/>
              </a:lnSpc>
              <a:spcBef>
                <a:spcPts val="370"/>
              </a:spcBef>
              <a:spcAft>
                <a:spcPts val="0"/>
              </a:spcAft>
              <a:buFont typeface="Arial" pitchFamily="34" charset="0"/>
              <a:buChar char="•"/>
              <a:defRPr/>
            </a:pPr>
            <a:r>
              <a:rPr lang="en-IN" dirty="0">
                <a:latin typeface="Times New Roman" pitchFamily="18" charset="0"/>
                <a:cs typeface="Times New Roman" pitchFamily="18" charset="0"/>
              </a:rPr>
              <a:t>Variable Reluctance </a:t>
            </a:r>
          </a:p>
          <a:p>
            <a:pPr marL="182880" indent="-182880" eaLnBrk="1" fontAlgn="auto" hangingPunct="1">
              <a:lnSpc>
                <a:spcPct val="250000"/>
              </a:lnSpc>
              <a:spcBef>
                <a:spcPts val="580"/>
              </a:spcBef>
              <a:spcAft>
                <a:spcPts val="0"/>
              </a:spcAft>
              <a:buFont typeface="Arial" pitchFamily="34" charset="0"/>
              <a:buChar char="•"/>
              <a:defRPr/>
            </a:pPr>
            <a:r>
              <a:rPr lang="en-IN" sz="2400" dirty="0">
                <a:latin typeface="Times New Roman" pitchFamily="18" charset="0"/>
                <a:cs typeface="Times New Roman" pitchFamily="18" charset="0"/>
              </a:rPr>
              <a:t>Temperature Sensor: </a:t>
            </a:r>
          </a:p>
          <a:p>
            <a:pPr marL="457517" lvl="1" indent="-182880" eaLnBrk="1" fontAlgn="auto" hangingPunct="1">
              <a:lnSpc>
                <a:spcPct val="250000"/>
              </a:lnSpc>
              <a:spcBef>
                <a:spcPts val="370"/>
              </a:spcBef>
              <a:spcAft>
                <a:spcPts val="0"/>
              </a:spcAft>
              <a:buFont typeface="Arial" pitchFamily="34" charset="0"/>
              <a:buChar char="•"/>
              <a:defRPr/>
            </a:pPr>
            <a:r>
              <a:rPr lang="en-IN" dirty="0">
                <a:latin typeface="Times New Roman" pitchFamily="18" charset="0"/>
                <a:cs typeface="Times New Roman" pitchFamily="18" charset="0"/>
              </a:rPr>
              <a:t>RTD</a:t>
            </a:r>
          </a:p>
          <a:p>
            <a:pPr marL="457517" lvl="1" indent="-182880" eaLnBrk="1" fontAlgn="auto" hangingPunct="1">
              <a:lnSpc>
                <a:spcPct val="250000"/>
              </a:lnSpc>
              <a:spcBef>
                <a:spcPts val="370"/>
              </a:spcBef>
              <a:spcAft>
                <a:spcPts val="0"/>
              </a:spcAft>
              <a:buFont typeface="Arial" pitchFamily="34" charset="0"/>
              <a:buChar char="•"/>
              <a:defRPr/>
            </a:pPr>
            <a:r>
              <a:rPr lang="en-IN" dirty="0">
                <a:latin typeface="Times New Roman" pitchFamily="18" charset="0"/>
                <a:cs typeface="Times New Roman" pitchFamily="18" charset="0"/>
              </a:rPr>
              <a:t>Thermocouples</a:t>
            </a:r>
          </a:p>
          <a:p>
            <a:pPr marL="0" indent="0" eaLnBrk="1" fontAlgn="auto" hangingPunct="1">
              <a:lnSpc>
                <a:spcPct val="200000"/>
              </a:lnSpc>
              <a:spcBef>
                <a:spcPts val="580"/>
              </a:spcBef>
              <a:spcAft>
                <a:spcPts val="0"/>
              </a:spcAft>
              <a:buFont typeface="Arial" pitchFamily="34" charset="0"/>
              <a:buNone/>
              <a:defRPr/>
            </a:pPr>
            <a:endParaRPr lang="en-IN" sz="24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A359E0C4-E0C9-4A19-A0BE-E3F8C4C71463}"/>
              </a:ext>
            </a:extLst>
          </p:cNvPr>
          <p:cNvSpPr>
            <a:spLocks noGrp="1"/>
          </p:cNvSpPr>
          <p:nvPr>
            <p:ph type="title"/>
          </p:nvPr>
        </p:nvSpPr>
        <p:spPr>
          <a:xfrm>
            <a:off x="0" y="0"/>
            <a:ext cx="9144000" cy="990600"/>
          </a:xfrm>
        </p:spPr>
        <p:txBody>
          <a:bodyPr/>
          <a:lstStyle/>
          <a:p>
            <a:pPr algn="ctr" eaLnBrk="1" hangingPunct="1"/>
            <a:r>
              <a:rPr lang="en-GB" altLang="en-US" b="1" u="sng">
                <a:latin typeface="Times New Roman" panose="02020603050405020304" pitchFamily="18" charset="0"/>
                <a:cs typeface="Times New Roman" panose="02020603050405020304" pitchFamily="18" charset="0"/>
              </a:rPr>
              <a:t>Variable Reluctance </a:t>
            </a:r>
            <a:r>
              <a:rPr lang="en-US" altLang="en-US" b="1" u="sng">
                <a:latin typeface="Times New Roman" panose="02020603050405020304" pitchFamily="18" charset="0"/>
                <a:cs typeface="Times New Roman" panose="02020603050405020304" pitchFamily="18" charset="0"/>
              </a:rPr>
              <a:t>sensor</a:t>
            </a:r>
            <a:endParaRPr lang="en-IN" altLang="en-US" b="1" u="sng">
              <a:latin typeface="Times New Roman" panose="02020603050405020304" pitchFamily="18" charset="0"/>
              <a:cs typeface="Times New Roman" panose="02020603050405020304" pitchFamily="18" charset="0"/>
            </a:endParaRPr>
          </a:p>
        </p:txBody>
      </p:sp>
      <p:sp>
        <p:nvSpPr>
          <p:cNvPr id="80899" name="Content Placeholder 2">
            <a:extLst>
              <a:ext uri="{FF2B5EF4-FFF2-40B4-BE49-F238E27FC236}">
                <a16:creationId xmlns:a16="http://schemas.microsoft.com/office/drawing/2014/main" id="{B8CCDB72-7217-48D7-9BB7-8C2CA1017421}"/>
              </a:ext>
            </a:extLst>
          </p:cNvPr>
          <p:cNvSpPr>
            <a:spLocks noGrp="1"/>
          </p:cNvSpPr>
          <p:nvPr>
            <p:ph sz="quarter" idx="1"/>
          </p:nvPr>
        </p:nvSpPr>
        <p:spPr>
          <a:xfrm>
            <a:off x="381000" y="1371600"/>
            <a:ext cx="4648200" cy="4297363"/>
          </a:xfrm>
        </p:spPr>
        <p:txBody>
          <a:bodyPr/>
          <a:lstStyle/>
          <a:p>
            <a:pPr algn="just" eaLnBrk="1" hangingPunct="1"/>
            <a:r>
              <a:rPr lang="en-US" altLang="en-US" sz="2400">
                <a:latin typeface="Times New Roman" panose="02020603050405020304" pitchFamily="18" charset="0"/>
                <a:cs typeface="Times New Roman" panose="02020603050405020304" pitchFamily="18" charset="0"/>
              </a:rPr>
              <a:t>A magnet in the sensor creates a magnetic field</a:t>
            </a:r>
          </a:p>
          <a:p>
            <a:pPr algn="just" eaLnBrk="1" hangingPunct="1">
              <a:buFont typeface="Wingdings 2" panose="05020102010507070707" pitchFamily="18" charset="2"/>
              <a:buNone/>
            </a:pPr>
            <a:endParaRPr lang="en-US" altLang="en-US" sz="2400">
              <a:latin typeface="Times New Roman" panose="02020603050405020304" pitchFamily="18" charset="0"/>
              <a:cs typeface="Times New Roman" panose="02020603050405020304" pitchFamily="18" charset="0"/>
            </a:endParaRPr>
          </a:p>
          <a:p>
            <a:pPr algn="just" eaLnBrk="1" hangingPunct="1"/>
            <a:r>
              <a:rPr lang="en-US" altLang="en-US" sz="2400">
                <a:latin typeface="Times New Roman" panose="02020603050405020304" pitchFamily="18" charset="0"/>
                <a:cs typeface="Times New Roman" panose="02020603050405020304" pitchFamily="18" charset="0"/>
              </a:rPr>
              <a:t>As a ferrous object moves by the sensor, the resulting change in the magnetic flux induces an emf in the pickup coil</a:t>
            </a:r>
          </a:p>
        </p:txBody>
      </p:sp>
      <p:pic>
        <p:nvPicPr>
          <p:cNvPr id="80900" name="Picture 7" descr="20090112141809421.pdf">
            <a:extLst>
              <a:ext uri="{FF2B5EF4-FFF2-40B4-BE49-F238E27FC236}">
                <a16:creationId xmlns:a16="http://schemas.microsoft.com/office/drawing/2014/main" id="{795F586B-3AFC-426D-88F8-18C7B7D8B7AE}"/>
              </a:ext>
            </a:extLst>
          </p:cNvPr>
          <p:cNvPicPr>
            <a:picLocks noChangeAspect="1"/>
          </p:cNvPicPr>
          <p:nvPr/>
        </p:nvPicPr>
        <p:blipFill>
          <a:blip r:embed="rId2">
            <a:extLst>
              <a:ext uri="{28A0092B-C50C-407E-A947-70E740481C1C}">
                <a14:useLocalDpi xmlns:a14="http://schemas.microsoft.com/office/drawing/2010/main" val="0"/>
              </a:ext>
            </a:extLst>
          </a:blip>
          <a:srcRect l="7921" t="15593" r="81584" b="75580"/>
          <a:stretch>
            <a:fillRect/>
          </a:stretch>
        </p:blipFill>
        <p:spPr bwMode="auto">
          <a:xfrm>
            <a:off x="5257800" y="1447800"/>
            <a:ext cx="3379788"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8">
            <a:extLst>
              <a:ext uri="{FF2B5EF4-FFF2-40B4-BE49-F238E27FC236}">
                <a16:creationId xmlns:a16="http://schemas.microsoft.com/office/drawing/2014/main" id="{4F55A3A3-7111-4E64-9537-44675A8898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648200"/>
            <a:ext cx="62817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4F40FA-C915-4134-9FC8-70E8BF2C6251}"/>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Mechatronics System</a:t>
            </a:r>
          </a:p>
        </p:txBody>
      </p:sp>
      <p:pic>
        <p:nvPicPr>
          <p:cNvPr id="24579" name="Picture 5">
            <a:extLst>
              <a:ext uri="{FF2B5EF4-FFF2-40B4-BE49-F238E27FC236}">
                <a16:creationId xmlns:a16="http://schemas.microsoft.com/office/drawing/2014/main" id="{0F882842-75B1-49E2-BD55-8795A265BE0E}"/>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057400" y="1371600"/>
            <a:ext cx="4862513" cy="479266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764EE3AB-02E4-402B-9D8F-17C3199EA3E1}"/>
              </a:ext>
            </a:extLst>
          </p:cNvPr>
          <p:cNvSpPr>
            <a:spLocks noGrp="1"/>
          </p:cNvSpPr>
          <p:nvPr>
            <p:ph type="title"/>
          </p:nvPr>
        </p:nvSpPr>
        <p:spPr>
          <a:xfrm>
            <a:off x="0" y="0"/>
            <a:ext cx="9144000" cy="990600"/>
          </a:xfrm>
        </p:spPr>
        <p:txBody>
          <a:bodyPr/>
          <a:lstStyle/>
          <a:p>
            <a:pPr algn="ctr" eaLnBrk="1" hangingPunct="1"/>
            <a:r>
              <a:rPr lang="en-GB" altLang="en-US" b="1" u="sng">
                <a:latin typeface="Times New Roman" panose="02020603050405020304" pitchFamily="18" charset="0"/>
                <a:cs typeface="Times New Roman" panose="02020603050405020304" pitchFamily="18" charset="0"/>
              </a:rPr>
              <a:t>Variable Reluctance </a:t>
            </a:r>
            <a:r>
              <a:rPr lang="en-US" altLang="en-US" b="1" u="sng">
                <a:latin typeface="Times New Roman" panose="02020603050405020304" pitchFamily="18" charset="0"/>
                <a:cs typeface="Times New Roman" panose="02020603050405020304" pitchFamily="18" charset="0"/>
              </a:rPr>
              <a:t>sensor</a:t>
            </a:r>
            <a:endParaRPr lang="en-IN" altLang="en-US" b="1" u="sng">
              <a:latin typeface="Times New Roman" panose="02020603050405020304" pitchFamily="18" charset="0"/>
              <a:cs typeface="Times New Roman" panose="02020603050405020304" pitchFamily="18" charset="0"/>
            </a:endParaRPr>
          </a:p>
        </p:txBody>
      </p:sp>
      <p:sp>
        <p:nvSpPr>
          <p:cNvPr id="81923" name="Content Placeholder 2">
            <a:extLst>
              <a:ext uri="{FF2B5EF4-FFF2-40B4-BE49-F238E27FC236}">
                <a16:creationId xmlns:a16="http://schemas.microsoft.com/office/drawing/2014/main" id="{5247AD37-23CE-4C1E-A3CD-90E871074F11}"/>
              </a:ext>
            </a:extLst>
          </p:cNvPr>
          <p:cNvSpPr txBox="1">
            <a:spLocks/>
          </p:cNvSpPr>
          <p:nvPr/>
        </p:nvSpPr>
        <p:spPr bwMode="auto">
          <a:xfrm>
            <a:off x="457200" y="1676400"/>
            <a:ext cx="8305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lnSpc>
                <a:spcPct val="150000"/>
              </a:lnSpc>
              <a:spcBef>
                <a:spcPct val="20000"/>
              </a:spcBef>
              <a:buClr>
                <a:srgbClr val="C00000"/>
              </a:buClr>
              <a:buSzTx/>
              <a:buFontTx/>
              <a:buChar char="•"/>
            </a:pPr>
            <a:r>
              <a:rPr lang="en-US" altLang="en-US" sz="2400">
                <a:latin typeface="Times New Roman" panose="02020603050405020304" pitchFamily="18" charset="0"/>
                <a:cs typeface="Times New Roman" panose="02020603050405020304" pitchFamily="18" charset="0"/>
              </a:rPr>
              <a:t>Used to measure speed and/or position of a moving metallic object</a:t>
            </a:r>
          </a:p>
          <a:p>
            <a:pPr algn="just" eaLnBrk="1" hangingPunct="1">
              <a:lnSpc>
                <a:spcPct val="150000"/>
              </a:lnSpc>
              <a:spcBef>
                <a:spcPct val="20000"/>
              </a:spcBef>
              <a:buClr>
                <a:srgbClr val="C00000"/>
              </a:buClr>
              <a:buSzTx/>
              <a:buFontTx/>
              <a:buChar char="•"/>
            </a:pPr>
            <a:endParaRPr lang="en-US" altLang="en-US" sz="2400">
              <a:latin typeface="Times New Roman" panose="02020603050405020304" pitchFamily="18" charset="0"/>
              <a:cs typeface="Times New Roman" panose="02020603050405020304" pitchFamily="18" charset="0"/>
            </a:endParaRPr>
          </a:p>
          <a:p>
            <a:pPr algn="just" eaLnBrk="1" hangingPunct="1">
              <a:lnSpc>
                <a:spcPct val="150000"/>
              </a:lnSpc>
              <a:spcBef>
                <a:spcPct val="20000"/>
              </a:spcBef>
              <a:buClr>
                <a:srgbClr val="C00000"/>
              </a:buClr>
              <a:buSzTx/>
              <a:buFontTx/>
              <a:buChar char="•"/>
            </a:pPr>
            <a:r>
              <a:rPr lang="en-US" altLang="en-US" sz="2400">
                <a:latin typeface="Times New Roman" panose="02020603050405020304" pitchFamily="18" charset="0"/>
                <a:cs typeface="Times New Roman" panose="02020603050405020304" pitchFamily="18" charset="0"/>
              </a:rPr>
              <a:t>Sense the change of </a:t>
            </a:r>
            <a:r>
              <a:rPr lang="en-US" altLang="en-US" sz="2400" i="1">
                <a:latin typeface="Times New Roman" panose="02020603050405020304" pitchFamily="18" charset="0"/>
                <a:cs typeface="Times New Roman" panose="02020603050405020304" pitchFamily="18" charset="0"/>
              </a:rPr>
              <a:t>magnetic reluctance</a:t>
            </a:r>
            <a:r>
              <a:rPr lang="en-US" altLang="en-US" sz="2400">
                <a:latin typeface="Times New Roman" panose="02020603050405020304" pitchFamily="18" charset="0"/>
                <a:cs typeface="Times New Roman" panose="02020603050405020304" pitchFamily="18" charset="0"/>
              </a:rPr>
              <a:t> (analogous to electrical resistance) near the sensing element</a:t>
            </a:r>
          </a:p>
          <a:p>
            <a:pPr algn="just" eaLnBrk="1" hangingPunct="1">
              <a:lnSpc>
                <a:spcPct val="150000"/>
              </a:lnSpc>
              <a:spcBef>
                <a:spcPct val="20000"/>
              </a:spcBef>
              <a:buClr>
                <a:srgbClr val="C00000"/>
              </a:buClr>
              <a:buSzTx/>
              <a:buFontTx/>
              <a:buChar char="•"/>
            </a:pPr>
            <a:endParaRPr lang="en-US" altLang="en-US" sz="2400">
              <a:latin typeface="Times New Roman" panose="02020603050405020304" pitchFamily="18" charset="0"/>
              <a:cs typeface="Times New Roman" panose="02020603050405020304" pitchFamily="18" charset="0"/>
            </a:endParaRPr>
          </a:p>
          <a:p>
            <a:pPr algn="just" eaLnBrk="1" hangingPunct="1">
              <a:lnSpc>
                <a:spcPct val="150000"/>
              </a:lnSpc>
              <a:spcBef>
                <a:spcPct val="20000"/>
              </a:spcBef>
              <a:buClr>
                <a:srgbClr val="C00000"/>
              </a:buClr>
              <a:buSzTx/>
              <a:buFontTx/>
              <a:buChar char="•"/>
            </a:pPr>
            <a:r>
              <a:rPr lang="en-US" altLang="en-US" sz="2400">
                <a:latin typeface="Times New Roman" panose="02020603050405020304" pitchFamily="18" charset="0"/>
                <a:cs typeface="Times New Roman" panose="02020603050405020304" pitchFamily="18" charset="0"/>
              </a:rPr>
              <a:t>Require conditioning circuitry to yield a useful signal (e.g. LM1815 from National Semi.)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D9F62B5-0CD0-4B78-A5A1-635366F5B297}"/>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Temperature measurement</a:t>
            </a:r>
          </a:p>
        </p:txBody>
      </p:sp>
      <p:sp>
        <p:nvSpPr>
          <p:cNvPr id="12294" name="Rectangle 3">
            <a:extLst>
              <a:ext uri="{FF2B5EF4-FFF2-40B4-BE49-F238E27FC236}">
                <a16:creationId xmlns:a16="http://schemas.microsoft.com/office/drawing/2014/main" id="{B0096482-DD10-441E-8E8A-0001BE1681E3}"/>
              </a:ext>
            </a:extLst>
          </p:cNvPr>
          <p:cNvSpPr>
            <a:spLocks noGrp="1" noChangeArrowheads="1"/>
          </p:cNvSpPr>
          <p:nvPr>
            <p:ph sz="quarter" idx="1"/>
          </p:nvPr>
        </p:nvSpPr>
        <p:spPr>
          <a:xfrm>
            <a:off x="685800" y="1447800"/>
            <a:ext cx="8001000" cy="4572000"/>
          </a:xfrm>
        </p:spPr>
        <p:txBody>
          <a:bodyPr rtlCol="0">
            <a:normAutofit/>
          </a:bodyPr>
          <a:lstStyle/>
          <a:p>
            <a:pPr marL="182880" indent="-182880" eaLnBrk="1" fontAlgn="auto" hangingPunct="1">
              <a:lnSpc>
                <a:spcPct val="250000"/>
              </a:lnSpc>
              <a:spcBef>
                <a:spcPts val="580"/>
              </a:spcBef>
              <a:spcAft>
                <a:spcPts val="0"/>
              </a:spcAft>
              <a:buFont typeface="Arial" pitchFamily="34" charset="0"/>
              <a:buChar char="•"/>
              <a:defRPr/>
            </a:pPr>
            <a:r>
              <a:rPr lang="en-US" sz="2400" dirty="0" err="1">
                <a:latin typeface="Times New Roman" pitchFamily="18" charset="0"/>
                <a:cs typeface="Times New Roman" pitchFamily="18" charset="0"/>
              </a:rPr>
              <a:t>EMF</a:t>
            </a:r>
            <a:r>
              <a:rPr lang="en-US" sz="2400" dirty="0">
                <a:latin typeface="Times New Roman" pitchFamily="18" charset="0"/>
                <a:cs typeface="Times New Roman" pitchFamily="18" charset="0"/>
              </a:rPr>
              <a:t> based</a:t>
            </a:r>
          </a:p>
          <a:p>
            <a:pPr marL="548640" lvl="1" indent="-182880" eaLnBrk="1" fontAlgn="auto" hangingPunct="1">
              <a:lnSpc>
                <a:spcPct val="250000"/>
              </a:lnSpc>
              <a:spcBef>
                <a:spcPts val="370"/>
              </a:spcBef>
              <a:spcAft>
                <a:spcPts val="0"/>
              </a:spcAft>
              <a:buFont typeface="Arial" pitchFamily="34" charset="0"/>
              <a:buChar char="•"/>
              <a:defRPr/>
            </a:pPr>
            <a:r>
              <a:rPr lang="en-US" dirty="0">
                <a:latin typeface="Times New Roman" pitchFamily="18" charset="0"/>
                <a:cs typeface="Times New Roman" pitchFamily="18" charset="0"/>
              </a:rPr>
              <a:t>Thermocouple</a:t>
            </a:r>
          </a:p>
          <a:p>
            <a:pPr marL="182880" indent="-182880" eaLnBrk="1" fontAlgn="auto" hangingPunct="1">
              <a:lnSpc>
                <a:spcPct val="250000"/>
              </a:lnSpc>
              <a:spcBef>
                <a:spcPts val="580"/>
              </a:spcBef>
              <a:spcAft>
                <a:spcPts val="0"/>
              </a:spcAft>
              <a:buFont typeface="Arial" pitchFamily="34" charset="0"/>
              <a:buChar char="•"/>
              <a:defRPr/>
            </a:pPr>
            <a:r>
              <a:rPr lang="en-US" sz="2400" dirty="0">
                <a:latin typeface="Times New Roman" pitchFamily="18" charset="0"/>
                <a:cs typeface="Times New Roman" pitchFamily="18" charset="0"/>
              </a:rPr>
              <a:t>Resistance based </a:t>
            </a:r>
          </a:p>
          <a:p>
            <a:pPr marL="548640" lvl="1" indent="-182880" eaLnBrk="1" fontAlgn="auto" hangingPunct="1">
              <a:lnSpc>
                <a:spcPct val="250000"/>
              </a:lnSpc>
              <a:spcBef>
                <a:spcPts val="370"/>
              </a:spcBef>
              <a:spcAft>
                <a:spcPts val="0"/>
              </a:spcAft>
              <a:buFont typeface="Arial" pitchFamily="34" charset="0"/>
              <a:buChar char="•"/>
              <a:defRPr/>
            </a:pPr>
            <a:r>
              <a:rPr lang="en-US" dirty="0">
                <a:latin typeface="Times New Roman" pitchFamily="18" charset="0"/>
                <a:cs typeface="Times New Roman" pitchFamily="18" charset="0"/>
              </a:rPr>
              <a:t>Resistance Temperature Detectors (RTD)</a:t>
            </a:r>
          </a:p>
          <a:p>
            <a:pPr marL="0" indent="0" eaLnBrk="1" fontAlgn="auto" hangingPunct="1">
              <a:lnSpc>
                <a:spcPct val="250000"/>
              </a:lnSpc>
              <a:spcBef>
                <a:spcPts val="580"/>
              </a:spcBef>
              <a:spcAft>
                <a:spcPts val="0"/>
              </a:spcAft>
              <a:buFont typeface="Arial" pitchFamily="34" charset="0"/>
              <a:buNone/>
              <a:defRPr/>
            </a:pPr>
            <a:endParaRPr lang="en-US" sz="2400" dirty="0">
              <a:latin typeface="Times New Roman" pitchFamily="18" charset="0"/>
              <a:cs typeface="Times New Roman"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874B96C-5673-416C-83F4-96A936BE8DA9}"/>
              </a:ext>
            </a:extLst>
          </p:cNvPr>
          <p:cNvSpPr>
            <a:spLocks noGrp="1"/>
          </p:cNvSpPr>
          <p:nvPr>
            <p:ph type="title"/>
          </p:nvPr>
        </p:nvSpPr>
        <p:spPr>
          <a:xfrm>
            <a:off x="0" y="0"/>
            <a:ext cx="9144000" cy="990600"/>
          </a:xfrm>
        </p:spPr>
        <p:txBody>
          <a:bodyPr/>
          <a:lstStyle/>
          <a:p>
            <a:pPr algn="ctr" eaLnBrk="1" hangingPunct="1"/>
            <a:r>
              <a:rPr lang="en-US" altLang="en-US" b="1" u="sng"/>
              <a:t>Thermocouples</a:t>
            </a:r>
          </a:p>
        </p:txBody>
      </p:sp>
      <p:sp>
        <p:nvSpPr>
          <p:cNvPr id="84995" name="Rectangle 3">
            <a:extLst>
              <a:ext uri="{FF2B5EF4-FFF2-40B4-BE49-F238E27FC236}">
                <a16:creationId xmlns:a16="http://schemas.microsoft.com/office/drawing/2014/main" id="{18F7719A-1754-4069-B6BD-1BA6ED122DE9}"/>
              </a:ext>
            </a:extLst>
          </p:cNvPr>
          <p:cNvSpPr>
            <a:spLocks noGrp="1"/>
          </p:cNvSpPr>
          <p:nvPr>
            <p:ph type="body" sz="half" idx="4294967295"/>
          </p:nvPr>
        </p:nvSpPr>
        <p:spPr>
          <a:xfrm>
            <a:off x="381000" y="1600200"/>
            <a:ext cx="8382000" cy="1981200"/>
          </a:xfrm>
        </p:spPr>
        <p:txBody>
          <a:bodyPr/>
          <a:lstStyle/>
          <a:p>
            <a:pPr algn="just" eaLnBrk="1" hangingPunct="1">
              <a:lnSpc>
                <a:spcPct val="90000"/>
              </a:lnSpc>
            </a:pPr>
            <a:r>
              <a:rPr lang="en-US" altLang="en-US" sz="2400">
                <a:latin typeface="Times New Roman" panose="02020603050405020304" pitchFamily="18" charset="0"/>
                <a:cs typeface="Times New Roman" panose="02020603050405020304" pitchFamily="18" charset="0"/>
              </a:rPr>
              <a:t>If two different metals ‘A’</a:t>
            </a:r>
            <a:r>
              <a:rPr lang="en-US" altLang="en-US" sz="2400" b="1">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and ‘B’ are connected as in Figure, with a junction and a voltmeter, then if the junction is heated the meter should show a voltage.</a:t>
            </a:r>
          </a:p>
          <a:p>
            <a:pPr algn="just" eaLnBrk="1" hangingPunct="1">
              <a:lnSpc>
                <a:spcPct val="90000"/>
              </a:lnSpc>
              <a:buFont typeface="Arial" panose="020B0604020202020204" pitchFamily="34" charset="0"/>
              <a:buNone/>
            </a:pPr>
            <a:endParaRPr lang="en-US" altLang="en-US" sz="240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400">
                <a:latin typeface="Times New Roman" panose="02020603050405020304" pitchFamily="18" charset="0"/>
                <a:cs typeface="Times New Roman" panose="02020603050405020304" pitchFamily="18" charset="0"/>
              </a:rPr>
              <a:t>This is known as the </a:t>
            </a:r>
            <a:r>
              <a:rPr lang="en-US" altLang="en-US" sz="2400" b="1">
                <a:latin typeface="Times New Roman" panose="02020603050405020304" pitchFamily="18" charset="0"/>
                <a:cs typeface="Times New Roman" panose="02020603050405020304" pitchFamily="18" charset="0"/>
              </a:rPr>
              <a:t>Seebeck effect</a:t>
            </a:r>
            <a:r>
              <a:rPr lang="en-US" altLang="en-US" sz="2400">
                <a:latin typeface="Times New Roman" panose="02020603050405020304" pitchFamily="18" charset="0"/>
                <a:cs typeface="Times New Roman" panose="02020603050405020304" pitchFamily="18" charset="0"/>
              </a:rPr>
              <a:t>. </a:t>
            </a:r>
          </a:p>
        </p:txBody>
      </p:sp>
      <p:pic>
        <p:nvPicPr>
          <p:cNvPr id="84996" name="Picture 3" descr="E:\Teaching &amp; Research\BTECH_Mechatronics\Lecture\Images used in lecture slides\Seebeckeffect.png">
            <a:extLst>
              <a:ext uri="{FF2B5EF4-FFF2-40B4-BE49-F238E27FC236}">
                <a16:creationId xmlns:a16="http://schemas.microsoft.com/office/drawing/2014/main" id="{27EB397B-1E94-4870-811C-5B5010917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2014538"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1" descr="E:\Teaching &amp; Research\BTECH_Mechatronics\Lecture\Images used in lecture slides\Seebeckeffect1.png">
            <a:extLst>
              <a:ext uri="{FF2B5EF4-FFF2-40B4-BE49-F238E27FC236}">
                <a16:creationId xmlns:a16="http://schemas.microsoft.com/office/drawing/2014/main" id="{A51D770D-EA6E-45A0-9605-0C83CBC60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505200"/>
            <a:ext cx="28956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0C4455D6-09A9-4FC4-802B-DB54A8396F75}"/>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Construction  of Thermocouples</a:t>
            </a:r>
          </a:p>
        </p:txBody>
      </p:sp>
      <p:sp>
        <p:nvSpPr>
          <p:cNvPr id="87043" name="Rectangle 3">
            <a:extLst>
              <a:ext uri="{FF2B5EF4-FFF2-40B4-BE49-F238E27FC236}">
                <a16:creationId xmlns:a16="http://schemas.microsoft.com/office/drawing/2014/main" id="{F45F1348-53ED-4023-97AA-8491169150B7}"/>
              </a:ext>
            </a:extLst>
          </p:cNvPr>
          <p:cNvSpPr>
            <a:spLocks noGrp="1"/>
          </p:cNvSpPr>
          <p:nvPr>
            <p:ph sz="quarter" idx="1"/>
          </p:nvPr>
        </p:nvSpPr>
        <p:spPr>
          <a:xfrm>
            <a:off x="533400" y="1295400"/>
            <a:ext cx="8153400" cy="4572000"/>
          </a:xfrm>
        </p:spPr>
        <p:txBody>
          <a:bodyPr/>
          <a:lstStyle/>
          <a:p>
            <a:pPr algn="just" eaLnBrk="1" hangingPunct="1">
              <a:lnSpc>
                <a:spcPct val="90000"/>
              </a:lnSpc>
            </a:pPr>
            <a:r>
              <a:rPr lang="en-US" altLang="en-US" sz="2000">
                <a:latin typeface="Times New Roman" panose="02020603050405020304" pitchFamily="18" charset="0"/>
                <a:ea typeface="Calibri" panose="020F0502020204030204" pitchFamily="34" charset="0"/>
                <a:cs typeface="Times New Roman" panose="02020603050405020304" pitchFamily="18" charset="0"/>
              </a:rPr>
              <a:t>At the tip of a </a:t>
            </a:r>
            <a:r>
              <a:rPr lang="en-US" altLang="en-US" sz="2000">
                <a:solidFill>
                  <a:schemeClr val="folHlink"/>
                </a:solidFill>
                <a:latin typeface="Times New Roman" panose="02020603050405020304" pitchFamily="18" charset="0"/>
                <a:ea typeface="Calibri" panose="020F0502020204030204" pitchFamily="34" charset="0"/>
                <a:cs typeface="Times New Roman" panose="02020603050405020304" pitchFamily="18" charset="0"/>
              </a:rPr>
              <a:t>grounded junction</a:t>
            </a:r>
            <a:r>
              <a:rPr lang="en-US" altLang="en-US" sz="2000">
                <a:latin typeface="Times New Roman" panose="02020603050405020304" pitchFamily="18" charset="0"/>
                <a:ea typeface="Calibri" panose="020F0502020204030204" pitchFamily="34" charset="0"/>
                <a:cs typeface="Times New Roman" panose="02020603050405020304" pitchFamily="18" charset="0"/>
              </a:rPr>
              <a:t> probe, the thermocouple wires are physically attached to the inside of the probe wall. This results in </a:t>
            </a:r>
            <a:r>
              <a:rPr lang="en-US" altLang="en-US" sz="2000">
                <a:solidFill>
                  <a:srgbClr val="3399FF"/>
                </a:solidFill>
                <a:latin typeface="Times New Roman" panose="02020603050405020304" pitchFamily="18" charset="0"/>
                <a:ea typeface="Calibri" panose="020F0502020204030204" pitchFamily="34" charset="0"/>
                <a:cs typeface="Times New Roman" panose="02020603050405020304" pitchFamily="18" charset="0"/>
              </a:rPr>
              <a:t>good heat transfer</a:t>
            </a:r>
            <a:r>
              <a:rPr lang="en-US" altLang="en-US" sz="2000">
                <a:latin typeface="Times New Roman" panose="02020603050405020304" pitchFamily="18" charset="0"/>
                <a:ea typeface="Calibri" panose="020F0502020204030204" pitchFamily="34" charset="0"/>
                <a:cs typeface="Times New Roman" panose="02020603050405020304" pitchFamily="18" charset="0"/>
              </a:rPr>
              <a:t> from the outside, through the probe wall to the thermocouple junction. </a:t>
            </a:r>
          </a:p>
          <a:p>
            <a:pPr algn="just" eaLnBrk="1" hangingPunct="1">
              <a:lnSpc>
                <a:spcPct val="90000"/>
              </a:lnSpc>
            </a:pPr>
            <a:r>
              <a:rPr lang="en-US" altLang="en-US" sz="2000">
                <a:latin typeface="Times New Roman" panose="02020603050405020304" pitchFamily="18" charset="0"/>
                <a:ea typeface="Calibri" panose="020F0502020204030204" pitchFamily="34" charset="0"/>
                <a:cs typeface="Times New Roman" panose="02020603050405020304" pitchFamily="18" charset="0"/>
              </a:rPr>
              <a:t>In an </a:t>
            </a:r>
            <a:r>
              <a:rPr lang="en-US" altLang="en-US" sz="2000">
                <a:solidFill>
                  <a:schemeClr val="folHlink"/>
                </a:solidFill>
                <a:latin typeface="Times New Roman" panose="02020603050405020304" pitchFamily="18" charset="0"/>
                <a:ea typeface="Calibri" panose="020F0502020204030204" pitchFamily="34" charset="0"/>
                <a:cs typeface="Times New Roman" panose="02020603050405020304" pitchFamily="18" charset="0"/>
              </a:rPr>
              <a:t>ungrounded probe</a:t>
            </a:r>
            <a:r>
              <a:rPr lang="en-US" altLang="en-US" sz="2000">
                <a:latin typeface="Times New Roman" panose="02020603050405020304" pitchFamily="18" charset="0"/>
                <a:ea typeface="Calibri" panose="020F0502020204030204" pitchFamily="34" charset="0"/>
                <a:cs typeface="Times New Roman" panose="02020603050405020304" pitchFamily="18" charset="0"/>
              </a:rPr>
              <a:t>, the thermocouple junction is detached from the probe wall. </a:t>
            </a:r>
            <a:r>
              <a:rPr lang="en-US" altLang="en-US" sz="2000">
                <a:solidFill>
                  <a:srgbClr val="3399FF"/>
                </a:solidFill>
                <a:latin typeface="Times New Roman" panose="02020603050405020304" pitchFamily="18" charset="0"/>
                <a:ea typeface="Calibri" panose="020F0502020204030204" pitchFamily="34" charset="0"/>
                <a:cs typeface="Times New Roman" panose="02020603050405020304" pitchFamily="18" charset="0"/>
              </a:rPr>
              <a:t>Response time is slower</a:t>
            </a:r>
            <a:r>
              <a:rPr lang="en-US" altLang="en-US" sz="2000">
                <a:latin typeface="Times New Roman" panose="02020603050405020304" pitchFamily="18" charset="0"/>
                <a:ea typeface="Calibri" panose="020F0502020204030204" pitchFamily="34" charset="0"/>
                <a:cs typeface="Times New Roman" panose="02020603050405020304" pitchFamily="18" charset="0"/>
              </a:rPr>
              <a:t> than the grounded style, but the ungrounded offers </a:t>
            </a:r>
            <a:r>
              <a:rPr lang="en-US" altLang="en-US" sz="2000">
                <a:solidFill>
                  <a:srgbClr val="3399FF"/>
                </a:solidFill>
                <a:latin typeface="Times New Roman" panose="02020603050405020304" pitchFamily="18" charset="0"/>
                <a:ea typeface="Calibri" panose="020F0502020204030204" pitchFamily="34" charset="0"/>
                <a:cs typeface="Times New Roman" panose="02020603050405020304" pitchFamily="18" charset="0"/>
              </a:rPr>
              <a:t>electrical isolation.</a:t>
            </a:r>
          </a:p>
          <a:p>
            <a:pPr algn="just" eaLnBrk="1" hangingPunct="1">
              <a:lnSpc>
                <a:spcPct val="90000"/>
              </a:lnSpc>
            </a:pPr>
            <a:r>
              <a:rPr lang="en-US" altLang="en-US" sz="2000">
                <a:latin typeface="Times New Roman" panose="02020603050405020304" pitchFamily="18" charset="0"/>
                <a:ea typeface="Calibri" panose="020F0502020204030204" pitchFamily="34" charset="0"/>
                <a:cs typeface="Times New Roman" panose="02020603050405020304" pitchFamily="18" charset="0"/>
              </a:rPr>
              <a:t>The thermocouple in the </a:t>
            </a:r>
            <a:r>
              <a:rPr lang="en-US" altLang="en-US" sz="2000">
                <a:solidFill>
                  <a:schemeClr val="folHlink"/>
                </a:solidFill>
                <a:latin typeface="Times New Roman" panose="02020603050405020304" pitchFamily="18" charset="0"/>
                <a:ea typeface="Calibri" panose="020F0502020204030204" pitchFamily="34" charset="0"/>
                <a:cs typeface="Times New Roman" panose="02020603050405020304" pitchFamily="18" charset="0"/>
              </a:rPr>
              <a:t>exposed junction</a:t>
            </a:r>
            <a:r>
              <a:rPr lang="en-US" altLang="en-US" sz="2000">
                <a:latin typeface="Times New Roman" panose="02020603050405020304" pitchFamily="18" charset="0"/>
                <a:ea typeface="Calibri" panose="020F0502020204030204" pitchFamily="34" charset="0"/>
                <a:cs typeface="Times New Roman" panose="02020603050405020304" pitchFamily="18" charset="0"/>
              </a:rPr>
              <a:t> style protrudes out of the tip of the sheath and is exposed to the surrounding environment. This type offers </a:t>
            </a:r>
            <a:r>
              <a:rPr lang="en-US" altLang="en-US" sz="2000">
                <a:solidFill>
                  <a:srgbClr val="3399FF"/>
                </a:solidFill>
                <a:latin typeface="Times New Roman" panose="02020603050405020304" pitchFamily="18" charset="0"/>
                <a:ea typeface="Calibri" panose="020F0502020204030204" pitchFamily="34" charset="0"/>
                <a:cs typeface="Times New Roman" panose="02020603050405020304" pitchFamily="18" charset="0"/>
              </a:rPr>
              <a:t>the best response time</a:t>
            </a:r>
            <a:r>
              <a:rPr lang="en-US" altLang="en-US" sz="2000">
                <a:latin typeface="Times New Roman" panose="02020603050405020304" pitchFamily="18" charset="0"/>
                <a:ea typeface="Calibri" panose="020F0502020204030204" pitchFamily="34" charset="0"/>
                <a:cs typeface="Times New Roman" panose="02020603050405020304" pitchFamily="18" charset="0"/>
              </a:rPr>
              <a:t>, but is </a:t>
            </a:r>
            <a:r>
              <a:rPr lang="en-US" altLang="en-US" sz="2000">
                <a:solidFill>
                  <a:srgbClr val="3399FF"/>
                </a:solidFill>
                <a:latin typeface="Times New Roman" panose="02020603050405020304" pitchFamily="18" charset="0"/>
                <a:ea typeface="Calibri" panose="020F0502020204030204" pitchFamily="34" charset="0"/>
                <a:cs typeface="Times New Roman" panose="02020603050405020304" pitchFamily="18" charset="0"/>
              </a:rPr>
              <a:t>limited in use</a:t>
            </a:r>
            <a:r>
              <a:rPr lang="en-US" altLang="en-US" sz="2000">
                <a:latin typeface="Times New Roman" panose="02020603050405020304" pitchFamily="18" charset="0"/>
                <a:ea typeface="Calibri" panose="020F0502020204030204" pitchFamily="34" charset="0"/>
                <a:cs typeface="Times New Roman" panose="02020603050405020304" pitchFamily="18" charset="0"/>
              </a:rPr>
              <a:t> to dry, non-corrosive and non-pressurized applications.</a:t>
            </a:r>
          </a:p>
        </p:txBody>
      </p:sp>
      <p:pic>
        <p:nvPicPr>
          <p:cNvPr id="87044" name="Picture 4">
            <a:extLst>
              <a:ext uri="{FF2B5EF4-FFF2-40B4-BE49-F238E27FC236}">
                <a16:creationId xmlns:a16="http://schemas.microsoft.com/office/drawing/2014/main" id="{4243EF28-683C-4119-A92C-AB8FB8A69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24400"/>
            <a:ext cx="81534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E762C312-7A61-450C-B7BB-4C8876980869}"/>
              </a:ext>
            </a:extLst>
          </p:cNvPr>
          <p:cNvSpPr>
            <a:spLocks noGrp="1"/>
          </p:cNvSpPr>
          <p:nvPr>
            <p:ph type="title"/>
          </p:nvPr>
        </p:nvSpPr>
        <p:spPr/>
        <p:txBody>
          <a:bodyPr/>
          <a:lstStyle/>
          <a:p>
            <a:pPr eaLnBrk="1" hangingPunct="1"/>
            <a:r>
              <a:rPr lang="en-US" altLang="en-US"/>
              <a:t>Types of thermocouples</a:t>
            </a:r>
          </a:p>
        </p:txBody>
      </p:sp>
      <p:sp>
        <p:nvSpPr>
          <p:cNvPr id="89091" name="Rectangle 4">
            <a:extLst>
              <a:ext uri="{FF2B5EF4-FFF2-40B4-BE49-F238E27FC236}">
                <a16:creationId xmlns:a16="http://schemas.microsoft.com/office/drawing/2014/main" id="{EFE72E5A-DB0F-4D40-BA80-ACB875859761}"/>
              </a:ext>
            </a:extLst>
          </p:cNvPr>
          <p:cNvSpPr>
            <a:spLocks noGrp="1" noChangeArrowheads="1"/>
          </p:cNvSpPr>
          <p:nvPr>
            <p:ph type="dt" sz="quarter" idx="2"/>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0" hangingPunct="0"/>
            <a:fld id="{6F19E11E-9140-42CB-A197-AB8E33C0CF1F}" type="datetime3">
              <a:rPr lang="en-US" altLang="en-US" sz="1800" smtClean="0"/>
              <a:pPr algn="l" eaLnBrk="0" hangingPunct="0"/>
              <a:t>22 February 2018</a:t>
            </a:fld>
            <a:endParaRPr lang="en-IN" altLang="en-US" sz="1800"/>
          </a:p>
        </p:txBody>
      </p:sp>
      <p:sp>
        <p:nvSpPr>
          <p:cNvPr id="89092" name="Rectangle 5">
            <a:extLst>
              <a:ext uri="{FF2B5EF4-FFF2-40B4-BE49-F238E27FC236}">
                <a16:creationId xmlns:a16="http://schemas.microsoft.com/office/drawing/2014/main" id="{898DFACE-C9F7-4705-8043-D0C82CC1068D}"/>
              </a:ext>
            </a:extLst>
          </p:cNvPr>
          <p:cNvSpPr>
            <a:spLocks noGrp="1" noChangeArrowheads="1"/>
          </p:cNvSpPr>
          <p:nvPr>
            <p:ph type="ftr" sz="quarter" idx="3"/>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en-US" sz="1800"/>
              <a:t>Mechatronics Unit I - N V Lakal, SITL</a:t>
            </a:r>
            <a:endParaRPr lang="en-IN" altLang="en-US" sz="1800"/>
          </a:p>
        </p:txBody>
      </p:sp>
      <p:sp>
        <p:nvSpPr>
          <p:cNvPr id="89093" name="Rectangle 6">
            <a:extLst>
              <a:ext uri="{FF2B5EF4-FFF2-40B4-BE49-F238E27FC236}">
                <a16:creationId xmlns:a16="http://schemas.microsoft.com/office/drawing/2014/main" id="{B004BF53-A1DD-4E0D-9474-7989786AAAC0}"/>
              </a:ext>
            </a:extLst>
          </p:cNvPr>
          <p:cNvSpPr>
            <a:spLocks noGrp="1" noChangeArrowheads="1"/>
          </p:cNvSpPr>
          <p:nvPr>
            <p:ph type="sldNum" sz="quarter" idx="4"/>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0" hangingPunct="0"/>
            <a:fld id="{C19956DF-7B16-45CF-9EF7-82B217A30AAA}" type="slidenum">
              <a:rPr lang="en-US" altLang="en-US" sz="1800" smtClean="0"/>
              <a:pPr algn="l" eaLnBrk="0" hangingPunct="0"/>
              <a:t>44</a:t>
            </a:fld>
            <a:endParaRPr lang="en-US" altLang="en-US" sz="1800"/>
          </a:p>
        </p:txBody>
      </p:sp>
      <p:graphicFrame>
        <p:nvGraphicFramePr>
          <p:cNvPr id="22616" name="Group 88">
            <a:extLst>
              <a:ext uri="{FF2B5EF4-FFF2-40B4-BE49-F238E27FC236}">
                <a16:creationId xmlns:a16="http://schemas.microsoft.com/office/drawing/2014/main" id="{60E7CC57-5C1A-41F1-BE49-0F300EA8FD3E}"/>
              </a:ext>
            </a:extLst>
          </p:cNvPr>
          <p:cNvGraphicFramePr>
            <a:graphicFrameLocks noGrp="1"/>
          </p:cNvGraphicFramePr>
          <p:nvPr/>
        </p:nvGraphicFramePr>
        <p:xfrm>
          <a:off x="609600" y="1936750"/>
          <a:ext cx="8001000" cy="3505200"/>
        </p:xfrm>
        <a:graphic>
          <a:graphicData uri="http://schemas.openxmlformats.org/drawingml/2006/table">
            <a:tbl>
              <a:tblPr/>
              <a:tblGrid>
                <a:gridCol w="500063">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4197350">
                  <a:extLst>
                    <a:ext uri="{9D8B030D-6E8A-4147-A177-3AD203B41FA5}">
                      <a16:colId xmlns:a16="http://schemas.microsoft.com/office/drawing/2014/main" val="20002"/>
                    </a:ext>
                  </a:extLst>
                </a:gridCol>
                <a:gridCol w="1036637">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5048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Sr. No</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Type</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Thermocouple Material</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Sensitivity in </a:t>
                      </a:r>
                      <a:r>
                        <a:rPr kumimoji="0" lang="en-US" sz="1600" b="0" i="1" u="none" strike="noStrike" cap="none" normalizeH="0" baseline="0">
                          <a:ln>
                            <a:noFill/>
                          </a:ln>
                          <a:solidFill>
                            <a:schemeClr val="tx1"/>
                          </a:solidFill>
                          <a:effectLst/>
                          <a:latin typeface="Times New Roman" pitchFamily="18" charset="0"/>
                          <a:cs typeface="Times New Roman" pitchFamily="18" charset="0"/>
                        </a:rPr>
                        <a:t>(</a:t>
                      </a:r>
                      <a:r>
                        <a:rPr kumimoji="0" lang="en-US" sz="1600" b="0" i="1" u="none" strike="noStrike" cap="none" normalizeH="0" baseline="0">
                          <a:ln>
                            <a:noFill/>
                          </a:ln>
                          <a:solidFill>
                            <a:schemeClr val="tx1"/>
                          </a:solidFill>
                          <a:effectLst/>
                          <a:latin typeface="Arial"/>
                          <a:cs typeface="Times New Roman" pitchFamily="18" charset="0"/>
                        </a:rPr>
                        <a:t>µ</a:t>
                      </a:r>
                      <a:r>
                        <a:rPr kumimoji="0" lang="en-US" sz="1600" b="0" i="1" u="none" strike="noStrike" cap="none" normalizeH="0" baseline="0">
                          <a:ln>
                            <a:noFill/>
                          </a:ln>
                          <a:solidFill>
                            <a:schemeClr val="tx1"/>
                          </a:solidFill>
                          <a:effectLst/>
                          <a:latin typeface="Times New Roman" pitchFamily="18" charset="0"/>
                          <a:cs typeface="Times New Roman" pitchFamily="18" charset="0"/>
                        </a:rPr>
                        <a:t>V/</a:t>
                      </a:r>
                      <a:r>
                        <a:rPr kumimoji="0" lang="en-US" sz="1600" b="0" i="1" u="none" strike="noStrike" cap="none" normalizeH="0" baseline="30000">
                          <a:ln>
                            <a:noFill/>
                          </a:ln>
                          <a:solidFill>
                            <a:schemeClr val="tx1"/>
                          </a:solidFill>
                          <a:effectLst/>
                          <a:latin typeface="Times New Roman" pitchFamily="18" charset="0"/>
                          <a:cs typeface="Times New Roman" pitchFamily="18" charset="0"/>
                        </a:rPr>
                        <a:t>o</a:t>
                      </a:r>
                      <a:r>
                        <a:rPr kumimoji="0" lang="en-US" sz="1600" b="0" i="1" u="none" strike="noStrike" cap="none" normalizeH="0" baseline="0">
                          <a:ln>
                            <a:noFill/>
                          </a:ln>
                          <a:solidFill>
                            <a:schemeClr val="tx1"/>
                          </a:solidFill>
                          <a:effectLst/>
                          <a:latin typeface="Times New Roman" pitchFamily="18" charset="0"/>
                          <a:cs typeface="Times New Roman" pitchFamily="18" charset="0"/>
                        </a:rPr>
                        <a:t>C)</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Useful temperature range</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Copper-Constantan </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20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60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-180 to +400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J</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Iron-Constantan</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55</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-180 to +850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K</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Chromel-Alumel</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40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55 </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-200 to +1300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E</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Chromel-Constantan</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55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80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-180 to +850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5</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S</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Platinum-Platinum/10% Rhodium</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12</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0 to +1400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6</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Platinum-Platinum/13% Rhodium</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12</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0 to +1600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7</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B</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Platinum/ 30% Rhodium-Platinum/6% Rhodium</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12</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+100 to +1800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8</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W5</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Tungsten/5% Rhenium-Tungsten/20% Rhenium</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5 </a:t>
                      </a:r>
                      <a:r>
                        <a:rPr kumimoji="0" lang="en-US" sz="1600" b="0" i="0" u="none" strike="noStrike" cap="none" normalizeH="0" baseline="0">
                          <a:ln>
                            <a:noFill/>
                          </a:ln>
                          <a:solidFill>
                            <a:schemeClr val="tx1"/>
                          </a:solidFill>
                          <a:effectLst/>
                          <a:latin typeface="Arial"/>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12</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0 to +3000</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9156" name="Rectangle 150">
            <a:extLst>
              <a:ext uri="{FF2B5EF4-FFF2-40B4-BE49-F238E27FC236}">
                <a16:creationId xmlns:a16="http://schemas.microsoft.com/office/drawing/2014/main" id="{0E7B7B62-F2C6-4E19-91BA-54C8C47C8BCD}"/>
              </a:ext>
            </a:extLst>
          </p:cNvPr>
          <p:cNvSpPr>
            <a:spLocks noChangeArrowheads="1"/>
          </p:cNvSpPr>
          <p:nvPr/>
        </p:nvSpPr>
        <p:spPr bwMode="auto">
          <a:xfrm>
            <a:off x="685800" y="5562600"/>
            <a:ext cx="7810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cs typeface="Times New Roman" panose="02020603050405020304" pitchFamily="18" charset="0"/>
              </a:rPr>
              <a:t>Constantan = copper/nickel; Chromel = nickel/chromium; Alumenl = nickel/aluminium</a:t>
            </a:r>
            <a:endParaRPr lang="en-US" altLang="en-US" sz="160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32164E8F-AE3C-4AB1-B606-1CF8F1AC9F54}"/>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Selection of Thermocouples</a:t>
            </a:r>
          </a:p>
        </p:txBody>
      </p:sp>
      <p:sp>
        <p:nvSpPr>
          <p:cNvPr id="91139" name="Rectangle 3">
            <a:extLst>
              <a:ext uri="{FF2B5EF4-FFF2-40B4-BE49-F238E27FC236}">
                <a16:creationId xmlns:a16="http://schemas.microsoft.com/office/drawing/2014/main" id="{7A77D67C-C53E-414E-AEBD-2BC3884DFB60}"/>
              </a:ext>
            </a:extLst>
          </p:cNvPr>
          <p:cNvSpPr>
            <a:spLocks noGrp="1"/>
          </p:cNvSpPr>
          <p:nvPr>
            <p:ph sz="quarter" idx="1"/>
          </p:nvPr>
        </p:nvSpPr>
        <p:spPr>
          <a:xfrm>
            <a:off x="533400" y="1447800"/>
            <a:ext cx="8153400" cy="4572000"/>
          </a:xfrm>
        </p:spPr>
        <p:txBody>
          <a:bodyPr/>
          <a:lstStyle/>
          <a:p>
            <a:pPr algn="just" eaLnBrk="1" hangingPunct="1">
              <a:lnSpc>
                <a:spcPct val="150000"/>
              </a:lnSpc>
              <a:buFont typeface="Arial" panose="020B0604020202020204" pitchFamily="34" charset="0"/>
              <a:buNone/>
            </a:pPr>
            <a:r>
              <a:rPr lang="en-US" altLang="en-US" sz="2400">
                <a:latin typeface="Times New Roman" panose="02020603050405020304" pitchFamily="18" charset="0"/>
                <a:ea typeface="Calibri" panose="020F0502020204030204" pitchFamily="34" charset="0"/>
                <a:cs typeface="Times New Roman" panose="02020603050405020304" pitchFamily="18" charset="0"/>
              </a:rPr>
              <a:t>The following criteria are used in selecting a thermocouple: </a:t>
            </a:r>
          </a:p>
          <a:p>
            <a:pPr lvl="1" algn="just" eaLnBrk="1" hangingPunct="1">
              <a:lnSpc>
                <a:spcPct val="1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Temperature range </a:t>
            </a:r>
          </a:p>
          <a:p>
            <a:pPr lvl="1" algn="just" eaLnBrk="1" hangingPunct="1">
              <a:lnSpc>
                <a:spcPct val="1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Chemical resistance of the thermocouple or sheath material </a:t>
            </a:r>
          </a:p>
          <a:p>
            <a:pPr lvl="1" algn="just" eaLnBrk="1" hangingPunct="1">
              <a:lnSpc>
                <a:spcPct val="1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Abrasion and vibration resistance </a:t>
            </a:r>
          </a:p>
          <a:p>
            <a:pPr lvl="1" algn="just" eaLnBrk="1" hangingPunct="1">
              <a:lnSpc>
                <a:spcPct val="15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Installation requirements (may need to be compatible with existing equipment; existing holes may determine probe diameter)</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4A4B609-C0CD-4B96-83BF-FC77E36B0809}"/>
              </a:ext>
            </a:extLst>
          </p:cNvPr>
          <p:cNvSpPr>
            <a:spLocks noGrp="1"/>
          </p:cNvSpPr>
          <p:nvPr>
            <p:ph type="title"/>
          </p:nvPr>
        </p:nvSpPr>
        <p:spPr/>
        <p:txBody>
          <a:bodyPr/>
          <a:lstStyle/>
          <a:p>
            <a:r>
              <a:rPr lang="en-US" altLang="en-US"/>
              <a:t>Resistance Temperature Detector (RTD)</a:t>
            </a:r>
          </a:p>
        </p:txBody>
      </p:sp>
      <p:pic>
        <p:nvPicPr>
          <p:cNvPr id="93187" name="Picture 2" descr="E:\Teaching &amp; Research\BTECH_Mechatronics\Lecture\Images used in lecture slides\rtd.gif">
            <a:extLst>
              <a:ext uri="{FF2B5EF4-FFF2-40B4-BE49-F238E27FC236}">
                <a16:creationId xmlns:a16="http://schemas.microsoft.com/office/drawing/2014/main" id="{7E864CFC-5034-4600-9FFB-CD648C610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34" t="6866" r="4274" b="14163"/>
          <a:stretch>
            <a:fillRect/>
          </a:stretch>
        </p:blipFill>
        <p:spPr bwMode="auto">
          <a:xfrm>
            <a:off x="990600" y="3886200"/>
            <a:ext cx="72088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Box 7">
            <a:extLst>
              <a:ext uri="{FF2B5EF4-FFF2-40B4-BE49-F238E27FC236}">
                <a16:creationId xmlns:a16="http://schemas.microsoft.com/office/drawing/2014/main" id="{01AEA456-87A2-4E7C-AAD4-D5BFBA8C4384}"/>
              </a:ext>
            </a:extLst>
          </p:cNvPr>
          <p:cNvSpPr txBox="1">
            <a:spLocks noChangeArrowheads="1"/>
          </p:cNvSpPr>
          <p:nvPr/>
        </p:nvSpPr>
        <p:spPr bwMode="auto">
          <a:xfrm>
            <a:off x="381000" y="1524000"/>
            <a:ext cx="8305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lnSpc>
                <a:spcPct val="150000"/>
              </a:lnSpc>
              <a:spcBef>
                <a:spcPct val="0"/>
              </a:spcBef>
              <a:buClrTx/>
              <a:buSzTx/>
              <a:buFontTx/>
              <a:buNone/>
            </a:pPr>
            <a:r>
              <a:rPr lang="en-US" altLang="en-US" sz="2400">
                <a:latin typeface="Times New Roman" panose="02020603050405020304" pitchFamily="18" charset="0"/>
                <a:cs typeface="Times New Roman" panose="02020603050405020304" pitchFamily="18" charset="0"/>
              </a:rPr>
              <a:t>Uses the phenomenon that the resistance of a metal changes with temperature. </a:t>
            </a:r>
          </a:p>
          <a:p>
            <a:pPr algn="just" eaLnBrk="1" hangingPunct="1">
              <a:lnSpc>
                <a:spcPct val="150000"/>
              </a:lnSpc>
              <a:spcBef>
                <a:spcPct val="0"/>
              </a:spcBef>
              <a:buClrTx/>
              <a:buSzTx/>
              <a:buFontTx/>
              <a:buNone/>
            </a:pPr>
            <a:r>
              <a:rPr lang="en-US" altLang="en-US" sz="2400">
                <a:latin typeface="Times New Roman" panose="02020603050405020304" pitchFamily="18" charset="0"/>
                <a:cs typeface="Times New Roman" panose="02020603050405020304" pitchFamily="18" charset="0"/>
              </a:rPr>
              <a:t>Are linear over a wide range and most stable.</a:t>
            </a:r>
            <a:endParaRPr lang="en-US" altLang="en-US" sz="2400" b="1" u="sng">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4970B960-F5B6-4CC0-A268-56943F63A6F8}"/>
              </a:ext>
            </a:extLst>
          </p:cNvPr>
          <p:cNvSpPr>
            <a:spLocks noGrp="1"/>
          </p:cNvSpPr>
          <p:nvPr>
            <p:ph type="title"/>
          </p:nvPr>
        </p:nvSpPr>
        <p:spPr/>
        <p:txBody>
          <a:bodyPr/>
          <a:lstStyle/>
          <a:p>
            <a:r>
              <a:rPr lang="en-US" altLang="en-US"/>
              <a:t>Advantages of platinum as RTD</a:t>
            </a:r>
          </a:p>
        </p:txBody>
      </p:sp>
      <p:sp>
        <p:nvSpPr>
          <p:cNvPr id="95235" name="Rectangle 3">
            <a:extLst>
              <a:ext uri="{FF2B5EF4-FFF2-40B4-BE49-F238E27FC236}">
                <a16:creationId xmlns:a16="http://schemas.microsoft.com/office/drawing/2014/main" id="{0E18F173-86AC-42F2-9772-D8C06185A1BD}"/>
              </a:ext>
            </a:extLst>
          </p:cNvPr>
          <p:cNvSpPr>
            <a:spLocks noGrp="1"/>
          </p:cNvSpPr>
          <p:nvPr>
            <p:ph sz="quarter" idx="1"/>
          </p:nvPr>
        </p:nvSpPr>
        <p:spPr/>
        <p:txBody>
          <a:bodyPr/>
          <a:lstStyle/>
          <a:p>
            <a:r>
              <a:rPr lang="en-US" altLang="en-US"/>
              <a:t>The temperature-resistance characteristics of pure platinum are stable over a wide range of temperatures.</a:t>
            </a:r>
          </a:p>
          <a:p>
            <a:r>
              <a:rPr lang="en-US" altLang="en-US"/>
              <a:t>It has high resistance to chemical attack and contamination</a:t>
            </a:r>
          </a:p>
          <a:p>
            <a:r>
              <a:rPr lang="en-US" altLang="en-US"/>
              <a:t>It forms the most easily reproducible type of temperature transducer with a high degree of accuracy .</a:t>
            </a:r>
          </a:p>
          <a:p>
            <a:r>
              <a:rPr lang="en-US" altLang="en-US"/>
              <a:t>It can have accuracy ± 0.01 oC up to 500 oC and ± 0.1 oC up to 1200 oC.</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070BD60-2C74-4E4A-85FF-0F2031B1C264}"/>
              </a:ext>
            </a:extLst>
          </p:cNvPr>
          <p:cNvSpPr>
            <a:spLocks noGrp="1"/>
          </p:cNvSpPr>
          <p:nvPr>
            <p:ph type="title"/>
          </p:nvPr>
        </p:nvSpPr>
        <p:spPr/>
        <p:txBody>
          <a:bodyPr/>
          <a:lstStyle/>
          <a:p>
            <a:r>
              <a:rPr lang="en-US" altLang="en-US"/>
              <a:t>Limitations of RTD</a:t>
            </a:r>
          </a:p>
        </p:txBody>
      </p:sp>
      <p:sp>
        <p:nvSpPr>
          <p:cNvPr id="97283" name="Rectangle 3">
            <a:extLst>
              <a:ext uri="{FF2B5EF4-FFF2-40B4-BE49-F238E27FC236}">
                <a16:creationId xmlns:a16="http://schemas.microsoft.com/office/drawing/2014/main" id="{46625BE0-64FE-485C-B50F-FEA1A6EB6DC1}"/>
              </a:ext>
            </a:extLst>
          </p:cNvPr>
          <p:cNvSpPr>
            <a:spLocks noGrp="1"/>
          </p:cNvSpPr>
          <p:nvPr>
            <p:ph sz="quarter" idx="1"/>
          </p:nvPr>
        </p:nvSpPr>
        <p:spPr/>
        <p:txBody>
          <a:bodyPr/>
          <a:lstStyle/>
          <a:p>
            <a:r>
              <a:rPr lang="en-US" altLang="en-US"/>
              <a:t>These are resistive devices, and accordingly they function by passing a current through a sensor. </a:t>
            </a:r>
          </a:p>
          <a:p>
            <a:r>
              <a:rPr lang="en-US" altLang="en-US"/>
              <a:t>Even though only a very small current is generally employed, it creates a certain amount of heat and thus can throw off the temperature reading. </a:t>
            </a:r>
          </a:p>
          <a:p>
            <a:r>
              <a:rPr lang="en-US" altLang="en-US"/>
              <a:t>This self heating in resistive sensors can be significant when dealing with a still fluid (i.e., one that is neither flowing nor agitated), because there is less carry-off of the heat generated. </a:t>
            </a:r>
          </a:p>
          <a:p>
            <a:r>
              <a:rPr lang="en-US" altLang="en-US"/>
              <a:t>This problem does not arise with thermocouples, which are essentially zero-current devices.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28DD080-8689-4508-B29A-1565754975E6}"/>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Comparison: Thermocouple vs RTD</a:t>
            </a:r>
          </a:p>
        </p:txBody>
      </p:sp>
      <p:pic>
        <p:nvPicPr>
          <p:cNvPr id="99331" name="Picture 5">
            <a:extLst>
              <a:ext uri="{FF2B5EF4-FFF2-40B4-BE49-F238E27FC236}">
                <a16:creationId xmlns:a16="http://schemas.microsoft.com/office/drawing/2014/main" id="{8862A53E-CBA1-4D08-9AD4-BB139E0C84FD}"/>
              </a:ext>
            </a:extLst>
          </p:cNvPr>
          <p:cNvPicPr>
            <a:picLocks noGrp="1" noChangeAspect="1" noChangeArrowheads="1"/>
          </p:cNvPicPr>
          <p:nvPr>
            <p:ph sz="quarter" idx="1"/>
          </p:nvPr>
        </p:nvPicPr>
        <p:blipFill>
          <a:blip r:embed="rId3">
            <a:lum bright="-16000" contrast="26000"/>
            <a:extLst>
              <a:ext uri="{28A0092B-C50C-407E-A947-70E740481C1C}">
                <a14:useLocalDpi xmlns:a14="http://schemas.microsoft.com/office/drawing/2010/main" val="0"/>
              </a:ext>
            </a:extLst>
          </a:blip>
          <a:srcRect r="47536"/>
          <a:stretch>
            <a:fillRect/>
          </a:stretch>
        </p:blipFill>
        <p:spPr>
          <a:xfrm>
            <a:off x="2362200" y="1066800"/>
            <a:ext cx="4800600" cy="5546725"/>
          </a:xfr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a:extLst>
              <a:ext uri="{FF2B5EF4-FFF2-40B4-BE49-F238E27FC236}">
                <a16:creationId xmlns:a16="http://schemas.microsoft.com/office/drawing/2014/main" id="{F0FCF6E8-30A7-4074-A9AB-1A72EF44C09D}"/>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Elements of Mechatronics</a:t>
            </a:r>
          </a:p>
        </p:txBody>
      </p:sp>
      <p:pic>
        <p:nvPicPr>
          <p:cNvPr id="26627" name="Picture 2" descr="http://mechatronics.colostate.edu/figures/2-0.jpg">
            <a:extLst>
              <a:ext uri="{FF2B5EF4-FFF2-40B4-BE49-F238E27FC236}">
                <a16:creationId xmlns:a16="http://schemas.microsoft.com/office/drawing/2014/main" id="{806327E5-0E7B-48FE-A36D-6C3D2E079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74382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F99A3555-4571-45BD-8356-A452737EC864}"/>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Force/Pressure Sensor</a:t>
            </a:r>
          </a:p>
        </p:txBody>
      </p:sp>
      <p:sp>
        <p:nvSpPr>
          <p:cNvPr id="101379" name="Rectangle 3">
            <a:extLst>
              <a:ext uri="{FF2B5EF4-FFF2-40B4-BE49-F238E27FC236}">
                <a16:creationId xmlns:a16="http://schemas.microsoft.com/office/drawing/2014/main" id="{C11EBB67-1F13-4B49-BB00-D28801672E04}"/>
              </a:ext>
            </a:extLst>
          </p:cNvPr>
          <p:cNvSpPr>
            <a:spLocks noGrp="1"/>
          </p:cNvSpPr>
          <p:nvPr>
            <p:ph sz="quarter" idx="1"/>
          </p:nvPr>
        </p:nvSpPr>
        <p:spPr>
          <a:xfrm>
            <a:off x="533400" y="1447800"/>
            <a:ext cx="8153400" cy="4572000"/>
          </a:xfrm>
        </p:spPr>
        <p:txBody>
          <a:bodyPr/>
          <a:lstStyle/>
          <a:p>
            <a:pPr eaLnBrk="1" hangingPunct="1"/>
            <a:r>
              <a:rPr lang="en-IN" altLang="en-US" sz="2400">
                <a:latin typeface="Times New Roman" panose="02020603050405020304" pitchFamily="18" charset="0"/>
                <a:ea typeface="Calibri" panose="020F0502020204030204" pitchFamily="34" charset="0"/>
                <a:cs typeface="Times New Roman" panose="02020603050405020304" pitchFamily="18" charset="0"/>
              </a:rPr>
              <a:t>Stress measurement using strain</a:t>
            </a:r>
          </a:p>
          <a:p>
            <a:pPr eaLnBrk="1" hangingPunct="1"/>
            <a:r>
              <a:rPr lang="en-IN" altLang="en-US" sz="2400">
                <a:latin typeface="Times New Roman" panose="02020603050405020304" pitchFamily="18" charset="0"/>
                <a:ea typeface="Calibri" panose="020F0502020204030204" pitchFamily="34" charset="0"/>
                <a:cs typeface="Times New Roman" panose="02020603050405020304" pitchFamily="18" charset="0"/>
              </a:rPr>
              <a:t>Strain is change in length (dl) per unit length (l)</a:t>
            </a:r>
          </a:p>
          <a:p>
            <a:pPr eaLnBrk="1" hangingPunct="1"/>
            <a:r>
              <a:rPr lang="en-IN" altLang="en-US" sz="2400">
                <a:latin typeface="Times New Roman" panose="02020603050405020304" pitchFamily="18" charset="0"/>
                <a:ea typeface="Calibri" panose="020F0502020204030204" pitchFamily="34" charset="0"/>
                <a:cs typeface="Times New Roman" panose="02020603050405020304" pitchFamily="18" charset="0"/>
              </a:rPr>
              <a:t>Strain gauge is primary sensing element used in pressure, force and position sensors</a:t>
            </a:r>
          </a:p>
        </p:txBody>
      </p:sp>
      <p:grpSp>
        <p:nvGrpSpPr>
          <p:cNvPr id="101380" name="Group 14">
            <a:extLst>
              <a:ext uri="{FF2B5EF4-FFF2-40B4-BE49-F238E27FC236}">
                <a16:creationId xmlns:a16="http://schemas.microsoft.com/office/drawing/2014/main" id="{A64A786F-0AB4-4E77-B08E-BA75036471B1}"/>
              </a:ext>
            </a:extLst>
          </p:cNvPr>
          <p:cNvGrpSpPr>
            <a:grpSpLocks/>
          </p:cNvGrpSpPr>
          <p:nvPr/>
        </p:nvGrpSpPr>
        <p:grpSpPr bwMode="auto">
          <a:xfrm>
            <a:off x="1295400" y="3581400"/>
            <a:ext cx="5181600" cy="1752600"/>
            <a:chOff x="816" y="2256"/>
            <a:chExt cx="3264" cy="1104"/>
          </a:xfrm>
        </p:grpSpPr>
        <p:sp>
          <p:nvSpPr>
            <p:cNvPr id="101384" name="Rectangle 4">
              <a:extLst>
                <a:ext uri="{FF2B5EF4-FFF2-40B4-BE49-F238E27FC236}">
                  <a16:creationId xmlns:a16="http://schemas.microsoft.com/office/drawing/2014/main" id="{C0E4529E-9418-4FC9-B5E8-0B8480E66E43}"/>
                </a:ext>
              </a:extLst>
            </p:cNvPr>
            <p:cNvSpPr>
              <a:spLocks noChangeArrowheads="1"/>
            </p:cNvSpPr>
            <p:nvPr/>
          </p:nvSpPr>
          <p:spPr bwMode="auto">
            <a:xfrm>
              <a:off x="816" y="3120"/>
              <a:ext cx="3264" cy="240"/>
            </a:xfrm>
            <a:prstGeom prst="rect">
              <a:avLst/>
            </a:prstGeom>
            <a:solidFill>
              <a:schemeClr val="accent1"/>
            </a:solidFill>
            <a:ln w="952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IN" altLang="en-US" sz="1800">
                <a:latin typeface="Arial" panose="020B0604020202020204" pitchFamily="34" charset="0"/>
              </a:endParaRPr>
            </a:p>
          </p:txBody>
        </p:sp>
        <p:sp>
          <p:nvSpPr>
            <p:cNvPr id="101385" name="Rectangle 5">
              <a:extLst>
                <a:ext uri="{FF2B5EF4-FFF2-40B4-BE49-F238E27FC236}">
                  <a16:creationId xmlns:a16="http://schemas.microsoft.com/office/drawing/2014/main" id="{437783B5-AEBD-460E-A931-EAD4B1340C7E}"/>
                </a:ext>
              </a:extLst>
            </p:cNvPr>
            <p:cNvSpPr>
              <a:spLocks noChangeArrowheads="1"/>
            </p:cNvSpPr>
            <p:nvPr/>
          </p:nvSpPr>
          <p:spPr bwMode="auto">
            <a:xfrm>
              <a:off x="816" y="2688"/>
              <a:ext cx="2832" cy="240"/>
            </a:xfrm>
            <a:prstGeom prst="rect">
              <a:avLst/>
            </a:prstGeom>
            <a:solidFill>
              <a:schemeClr val="accent1"/>
            </a:solidFill>
            <a:ln w="952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IN" altLang="en-US" sz="1800">
                <a:latin typeface="Arial" panose="020B0604020202020204" pitchFamily="34" charset="0"/>
              </a:endParaRPr>
            </a:p>
          </p:txBody>
        </p:sp>
        <p:sp>
          <p:nvSpPr>
            <p:cNvPr id="101386" name="Line 7">
              <a:extLst>
                <a:ext uri="{FF2B5EF4-FFF2-40B4-BE49-F238E27FC236}">
                  <a16:creationId xmlns:a16="http://schemas.microsoft.com/office/drawing/2014/main" id="{FCDD0889-80FD-4B5B-B5AC-4F80BFA4DFBA}"/>
                </a:ext>
              </a:extLst>
            </p:cNvPr>
            <p:cNvSpPr>
              <a:spLocks noChangeShapeType="1"/>
            </p:cNvSpPr>
            <p:nvPr/>
          </p:nvSpPr>
          <p:spPr bwMode="auto">
            <a:xfrm flipV="1">
              <a:off x="816" y="225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7" name="Line 8">
              <a:extLst>
                <a:ext uri="{FF2B5EF4-FFF2-40B4-BE49-F238E27FC236}">
                  <a16:creationId xmlns:a16="http://schemas.microsoft.com/office/drawing/2014/main" id="{45713D69-A376-41C3-BAEA-62EA9FE75C9F}"/>
                </a:ext>
              </a:extLst>
            </p:cNvPr>
            <p:cNvSpPr>
              <a:spLocks noChangeShapeType="1"/>
            </p:cNvSpPr>
            <p:nvPr/>
          </p:nvSpPr>
          <p:spPr bwMode="auto">
            <a:xfrm flipV="1">
              <a:off x="3648" y="225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8" name="Line 9">
              <a:extLst>
                <a:ext uri="{FF2B5EF4-FFF2-40B4-BE49-F238E27FC236}">
                  <a16:creationId xmlns:a16="http://schemas.microsoft.com/office/drawing/2014/main" id="{1E7CB91B-09F3-43FC-BCBC-C88EA01BD33E}"/>
                </a:ext>
              </a:extLst>
            </p:cNvPr>
            <p:cNvSpPr>
              <a:spLocks noChangeShapeType="1"/>
            </p:cNvSpPr>
            <p:nvPr/>
          </p:nvSpPr>
          <p:spPr bwMode="auto">
            <a:xfrm flipV="1">
              <a:off x="4080" y="225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9" name="Line 10">
              <a:extLst>
                <a:ext uri="{FF2B5EF4-FFF2-40B4-BE49-F238E27FC236}">
                  <a16:creationId xmlns:a16="http://schemas.microsoft.com/office/drawing/2014/main" id="{B4BDDB0C-FC77-49E1-9910-3825BE38883E}"/>
                </a:ext>
              </a:extLst>
            </p:cNvPr>
            <p:cNvSpPr>
              <a:spLocks noChangeShapeType="1"/>
            </p:cNvSpPr>
            <p:nvPr/>
          </p:nvSpPr>
          <p:spPr bwMode="auto">
            <a:xfrm>
              <a:off x="816" y="2448"/>
              <a:ext cx="2832"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01390" name="Line 11">
              <a:extLst>
                <a:ext uri="{FF2B5EF4-FFF2-40B4-BE49-F238E27FC236}">
                  <a16:creationId xmlns:a16="http://schemas.microsoft.com/office/drawing/2014/main" id="{B161AC07-4BF7-49F4-9213-2C269073D342}"/>
                </a:ext>
              </a:extLst>
            </p:cNvPr>
            <p:cNvSpPr>
              <a:spLocks noChangeShapeType="1"/>
            </p:cNvSpPr>
            <p:nvPr/>
          </p:nvSpPr>
          <p:spPr bwMode="auto">
            <a:xfrm>
              <a:off x="3648" y="2448"/>
              <a:ext cx="432"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en-IN"/>
            </a:p>
          </p:txBody>
        </p:sp>
        <p:sp>
          <p:nvSpPr>
            <p:cNvPr id="101391" name="Text Box 12">
              <a:extLst>
                <a:ext uri="{FF2B5EF4-FFF2-40B4-BE49-F238E27FC236}">
                  <a16:creationId xmlns:a16="http://schemas.microsoft.com/office/drawing/2014/main" id="{2A3DAA6F-9F57-4F91-A593-1F0F04A6B23A}"/>
                </a:ext>
              </a:extLst>
            </p:cNvPr>
            <p:cNvSpPr txBox="1">
              <a:spLocks noChangeArrowheads="1"/>
            </p:cNvSpPr>
            <p:nvPr/>
          </p:nvSpPr>
          <p:spPr bwMode="auto">
            <a:xfrm>
              <a:off x="2112" y="225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IN" altLang="en-US" sz="1800" i="1">
                  <a:latin typeface="Arial" panose="020B0604020202020204" pitchFamily="34" charset="0"/>
                </a:rPr>
                <a:t>l</a:t>
              </a:r>
            </a:p>
          </p:txBody>
        </p:sp>
        <p:sp>
          <p:nvSpPr>
            <p:cNvPr id="101392" name="Text Box 13">
              <a:extLst>
                <a:ext uri="{FF2B5EF4-FFF2-40B4-BE49-F238E27FC236}">
                  <a16:creationId xmlns:a16="http://schemas.microsoft.com/office/drawing/2014/main" id="{3CDE2DAA-91E3-46C8-8D79-7A0ABC5F11FA}"/>
                </a:ext>
              </a:extLst>
            </p:cNvPr>
            <p:cNvSpPr txBox="1">
              <a:spLocks noChangeArrowheads="1"/>
            </p:cNvSpPr>
            <p:nvPr/>
          </p:nvSpPr>
          <p:spPr bwMode="auto">
            <a:xfrm>
              <a:off x="3744" y="225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IN" altLang="en-US" sz="1800" i="1">
                  <a:latin typeface="Arial" panose="020B0604020202020204" pitchFamily="34" charset="0"/>
                </a:rPr>
                <a:t>dl</a:t>
              </a:r>
            </a:p>
          </p:txBody>
        </p:sp>
      </p:grpSp>
      <p:sp>
        <p:nvSpPr>
          <p:cNvPr id="101381" name="Oval 15">
            <a:extLst>
              <a:ext uri="{FF2B5EF4-FFF2-40B4-BE49-F238E27FC236}">
                <a16:creationId xmlns:a16="http://schemas.microsoft.com/office/drawing/2014/main" id="{9ED3FABF-5453-496F-8EF4-A7DB9EB185A6}"/>
              </a:ext>
            </a:extLst>
          </p:cNvPr>
          <p:cNvSpPr>
            <a:spLocks noChangeArrowheads="1"/>
          </p:cNvSpPr>
          <p:nvPr/>
        </p:nvSpPr>
        <p:spPr bwMode="auto">
          <a:xfrm>
            <a:off x="8305800" y="4267200"/>
            <a:ext cx="381000" cy="381000"/>
          </a:xfrm>
          <a:prstGeom prst="ellipse">
            <a:avLst/>
          </a:prstGeom>
          <a:solidFill>
            <a:schemeClr val="accent1"/>
          </a:solidFill>
          <a:ln w="9525">
            <a:solidFill>
              <a:schemeClr val="tx1"/>
            </a:solidFill>
            <a:round/>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IN" altLang="en-US" sz="1800">
              <a:latin typeface="Arial" panose="020B0604020202020204" pitchFamily="34" charset="0"/>
            </a:endParaRPr>
          </a:p>
        </p:txBody>
      </p:sp>
      <p:sp>
        <p:nvSpPr>
          <p:cNvPr id="101382" name="Line 16">
            <a:extLst>
              <a:ext uri="{FF2B5EF4-FFF2-40B4-BE49-F238E27FC236}">
                <a16:creationId xmlns:a16="http://schemas.microsoft.com/office/drawing/2014/main" id="{19F46832-7927-4119-A23A-81CFC22183C5}"/>
              </a:ext>
            </a:extLst>
          </p:cNvPr>
          <p:cNvSpPr>
            <a:spLocks noChangeShapeType="1"/>
          </p:cNvSpPr>
          <p:nvPr/>
        </p:nvSpPr>
        <p:spPr bwMode="auto">
          <a:xfrm>
            <a:off x="5943600" y="4267200"/>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383" name="Line 17">
            <a:extLst>
              <a:ext uri="{FF2B5EF4-FFF2-40B4-BE49-F238E27FC236}">
                <a16:creationId xmlns:a16="http://schemas.microsoft.com/office/drawing/2014/main" id="{C1460B54-1E74-42D4-9848-085CB0AD5844}"/>
              </a:ext>
            </a:extLst>
          </p:cNvPr>
          <p:cNvSpPr>
            <a:spLocks noChangeShapeType="1"/>
          </p:cNvSpPr>
          <p:nvPr/>
        </p:nvSpPr>
        <p:spPr bwMode="auto">
          <a:xfrm>
            <a:off x="5943600" y="4648200"/>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607DCB16-5B73-4EC1-B03A-F48B2F49C745}"/>
              </a:ext>
            </a:extLst>
          </p:cNvPr>
          <p:cNvSpPr>
            <a:spLocks noGrp="1"/>
          </p:cNvSpPr>
          <p:nvPr>
            <p:ph type="title"/>
          </p:nvPr>
        </p:nvSpPr>
        <p:spPr>
          <a:xfrm>
            <a:off x="0" y="0"/>
            <a:ext cx="9144000" cy="808038"/>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Strain Gauge</a:t>
            </a:r>
          </a:p>
        </p:txBody>
      </p:sp>
      <p:sp>
        <p:nvSpPr>
          <p:cNvPr id="103427" name="Content Placeholder 2">
            <a:extLst>
              <a:ext uri="{FF2B5EF4-FFF2-40B4-BE49-F238E27FC236}">
                <a16:creationId xmlns:a16="http://schemas.microsoft.com/office/drawing/2014/main" id="{8991B583-F3D9-4146-8C39-225F797D9D87}"/>
              </a:ext>
            </a:extLst>
          </p:cNvPr>
          <p:cNvSpPr>
            <a:spLocks noGrp="1"/>
          </p:cNvSpPr>
          <p:nvPr>
            <p:ph sz="quarter" idx="1"/>
          </p:nvPr>
        </p:nvSpPr>
        <p:spPr>
          <a:xfrm>
            <a:off x="304800" y="1447800"/>
            <a:ext cx="5257800" cy="5029200"/>
          </a:xfrm>
        </p:spPr>
        <p:txBody>
          <a:bodyPr/>
          <a:lstStyle/>
          <a:p>
            <a:pPr algn="just" eaLnBrk="1" hangingPunct="1"/>
            <a:r>
              <a:rPr lang="en-US" altLang="en-US" sz="1800">
                <a:latin typeface="Times New Roman" panose="02020603050405020304" pitchFamily="18" charset="0"/>
                <a:cs typeface="Times New Roman" panose="02020603050405020304" pitchFamily="18" charset="0"/>
              </a:rPr>
              <a:t>Based on the variation of resistance of a conductor or semiconductor when subjected to a mechanical stress. </a:t>
            </a:r>
          </a:p>
          <a:p>
            <a:pPr algn="just" eaLnBrk="1" hangingPunct="1"/>
            <a:r>
              <a:rPr lang="en-US" altLang="en-US" sz="1800">
                <a:latin typeface="Times New Roman" panose="02020603050405020304" pitchFamily="18" charset="0"/>
                <a:cs typeface="Times New Roman" panose="02020603050405020304" pitchFamily="18" charset="0"/>
              </a:rPr>
              <a:t>The electric resistance of a wire having length </a:t>
            </a:r>
            <a:r>
              <a:rPr lang="en-US" altLang="en-US" sz="1800" i="1">
                <a:latin typeface="Times New Roman" panose="02020603050405020304" pitchFamily="18" charset="0"/>
                <a:cs typeface="Times New Roman" panose="02020603050405020304" pitchFamily="18" charset="0"/>
              </a:rPr>
              <a:t>l</a:t>
            </a:r>
            <a:r>
              <a:rPr lang="en-US" altLang="en-US" sz="1800">
                <a:latin typeface="Times New Roman" panose="02020603050405020304" pitchFamily="18" charset="0"/>
                <a:cs typeface="Times New Roman" panose="02020603050405020304" pitchFamily="18" charset="0"/>
              </a:rPr>
              <a:t>, cross section </a:t>
            </a:r>
            <a:r>
              <a:rPr lang="en-US" altLang="en-US" sz="1800" i="1">
                <a:latin typeface="Times New Roman" panose="02020603050405020304" pitchFamily="18" charset="0"/>
                <a:cs typeface="Times New Roman" panose="02020603050405020304" pitchFamily="18" charset="0"/>
              </a:rPr>
              <a:t>A</a:t>
            </a:r>
            <a:r>
              <a:rPr lang="en-US" altLang="en-US" sz="1800">
                <a:latin typeface="Times New Roman" panose="02020603050405020304" pitchFamily="18" charset="0"/>
                <a:cs typeface="Times New Roman" panose="02020603050405020304" pitchFamily="18" charset="0"/>
              </a:rPr>
              <a:t>, and resistivity </a:t>
            </a:r>
            <a:r>
              <a:rPr lang="el-GR" altLang="en-US" sz="1800" i="1">
                <a:latin typeface="Times New Roman" panose="02020603050405020304" pitchFamily="18" charset="0"/>
                <a:cs typeface="Times New Roman" panose="02020603050405020304" pitchFamily="18" charset="0"/>
              </a:rPr>
              <a:t>ρ</a:t>
            </a:r>
            <a:r>
              <a:rPr lang="en-US" altLang="en-US" sz="1800">
                <a:latin typeface="Times New Roman" panose="02020603050405020304" pitchFamily="18" charset="0"/>
                <a:cs typeface="Times New Roman" panose="02020603050405020304" pitchFamily="18" charset="0"/>
              </a:rPr>
              <a:t> is: </a:t>
            </a:r>
          </a:p>
          <a:p>
            <a:pPr algn="just" eaLnBrk="1" hangingPunct="1"/>
            <a:endParaRPr lang="en-US" altLang="en-US" sz="1800">
              <a:latin typeface="Times New Roman" panose="02020603050405020304" pitchFamily="18" charset="0"/>
              <a:cs typeface="Times New Roman" panose="02020603050405020304" pitchFamily="18" charset="0"/>
            </a:endParaRPr>
          </a:p>
          <a:p>
            <a:pPr algn="just" eaLnBrk="1" hangingPunct="1"/>
            <a:endParaRPr lang="en-US" altLang="en-US" sz="1800">
              <a:latin typeface="Times New Roman" panose="02020603050405020304" pitchFamily="18" charset="0"/>
              <a:cs typeface="Times New Roman" panose="02020603050405020304" pitchFamily="18" charset="0"/>
            </a:endParaRPr>
          </a:p>
          <a:p>
            <a:pPr algn="just" eaLnBrk="1" hangingPunct="1"/>
            <a:r>
              <a:rPr lang="en-US" altLang="en-US" sz="1800">
                <a:latin typeface="Times New Roman" panose="02020603050405020304" pitchFamily="18" charset="0"/>
                <a:cs typeface="Times New Roman" panose="02020603050405020304" pitchFamily="18" charset="0"/>
              </a:rPr>
              <a:t>When the wire is stressed longitudinally, </a:t>
            </a:r>
            <a:r>
              <a:rPr lang="en-US" altLang="en-US" sz="1800" i="1">
                <a:latin typeface="Times New Roman" panose="02020603050405020304" pitchFamily="18" charset="0"/>
                <a:cs typeface="Times New Roman" panose="02020603050405020304" pitchFamily="18" charset="0"/>
              </a:rPr>
              <a:t>R</a:t>
            </a:r>
            <a:r>
              <a:rPr lang="en-US" altLang="en-US" sz="1800">
                <a:latin typeface="Times New Roman" panose="02020603050405020304" pitchFamily="18" charset="0"/>
                <a:cs typeface="Times New Roman" panose="02020603050405020304" pitchFamily="18" charset="0"/>
              </a:rPr>
              <a:t> undergoes a change. </a:t>
            </a:r>
          </a:p>
          <a:p>
            <a:pPr algn="just" eaLnBrk="1" hangingPunct="1"/>
            <a:r>
              <a:rPr lang="en-US" altLang="en-US" sz="1800">
                <a:latin typeface="Times New Roman" panose="02020603050405020304" pitchFamily="18" charset="0"/>
                <a:cs typeface="Times New Roman" panose="02020603050405020304" pitchFamily="18" charset="0"/>
              </a:rPr>
              <a:t>Passing small amount of current through such wire will, thus, help measure voltage change. </a:t>
            </a:r>
          </a:p>
          <a:p>
            <a:pPr algn="just" eaLnBrk="1" hangingPunct="1"/>
            <a:r>
              <a:rPr lang="en-US" altLang="en-US" sz="1800">
                <a:latin typeface="Times New Roman" panose="02020603050405020304" pitchFamily="18" charset="0"/>
                <a:cs typeface="Times New Roman" panose="02020603050405020304" pitchFamily="18" charset="0"/>
              </a:rPr>
              <a:t>The sensing element of the strain gage is made of copper-nickel alloy foil. The alloy foil has a rate of resistance change proportional to strain with a certain constant.</a:t>
            </a:r>
          </a:p>
        </p:txBody>
      </p:sp>
      <p:graphicFrame>
        <p:nvGraphicFramePr>
          <p:cNvPr id="103428" name="Object 2">
            <a:extLst>
              <a:ext uri="{FF2B5EF4-FFF2-40B4-BE49-F238E27FC236}">
                <a16:creationId xmlns:a16="http://schemas.microsoft.com/office/drawing/2014/main" id="{42210446-AEE8-4BAD-8E14-D203608FCAB3}"/>
              </a:ext>
            </a:extLst>
          </p:cNvPr>
          <p:cNvGraphicFramePr>
            <a:graphicFrameLocks noChangeAspect="1"/>
          </p:cNvGraphicFramePr>
          <p:nvPr/>
        </p:nvGraphicFramePr>
        <p:xfrm>
          <a:off x="2057400" y="3048000"/>
          <a:ext cx="1076325" cy="735013"/>
        </p:xfrm>
        <a:graphic>
          <a:graphicData uri="http://schemas.openxmlformats.org/presentationml/2006/ole">
            <mc:AlternateContent xmlns:mc="http://schemas.openxmlformats.org/markup-compatibility/2006">
              <mc:Choice xmlns:v="urn:schemas-microsoft-com:vml" Requires="v">
                <p:oleObj spid="_x0000_s103435" name="Equation" r:id="rId3" imgW="545863" imgH="393529" progId="Equation.3">
                  <p:embed/>
                </p:oleObj>
              </mc:Choice>
              <mc:Fallback>
                <p:oleObj name="Equation" r:id="rId3" imgW="545863" imgH="3935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048000"/>
                        <a:ext cx="10763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429" name="Picture 1" descr="E:\Teaching &amp; Research\BTECH_Mechatronics\Lecture\Images used in lecture slides\strain gauge.jpg">
            <a:extLst>
              <a:ext uri="{FF2B5EF4-FFF2-40B4-BE49-F238E27FC236}">
                <a16:creationId xmlns:a16="http://schemas.microsoft.com/office/drawing/2014/main" id="{45675782-86FE-4C3B-9451-50A0F2834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114800"/>
            <a:ext cx="294481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3">
            <a:extLst>
              <a:ext uri="{FF2B5EF4-FFF2-40B4-BE49-F238E27FC236}">
                <a16:creationId xmlns:a16="http://schemas.microsoft.com/office/drawing/2014/main" id="{D9334728-E863-45E3-A1F0-F09F9A679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905000"/>
            <a:ext cx="32575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3304F841-B691-4EE6-A86F-F338E4615890}"/>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Strain Gauge</a:t>
            </a:r>
          </a:p>
        </p:txBody>
      </p:sp>
      <p:pic>
        <p:nvPicPr>
          <p:cNvPr id="104451" name="Picture 9" descr="http://www.sensorland.com/Images/SG-001.gif">
            <a:extLst>
              <a:ext uri="{FF2B5EF4-FFF2-40B4-BE49-F238E27FC236}">
                <a16:creationId xmlns:a16="http://schemas.microsoft.com/office/drawing/2014/main" id="{6F991727-55B9-4AEA-A946-9D74AB7D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8229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72BFFD03-9A20-44ED-92B6-481E01096ABC}"/>
              </a:ext>
            </a:extLst>
          </p:cNvPr>
          <p:cNvSpPr>
            <a:spLocks noGrp="1"/>
          </p:cNvSpPr>
          <p:nvPr>
            <p:ph type="title"/>
          </p:nvPr>
        </p:nvSpPr>
        <p:spPr>
          <a:xfrm>
            <a:off x="0" y="0"/>
            <a:ext cx="9144000" cy="808038"/>
          </a:xfrm>
        </p:spPr>
        <p:txBody>
          <a:bodyPr/>
          <a:lstStyle/>
          <a:p>
            <a:pPr algn="ctr" eaLnBrk="1" hangingPunct="1"/>
            <a:r>
              <a:rPr lang="en-US" altLang="en-US" sz="3200" b="1" u="sng">
                <a:latin typeface="Times New Roman" panose="02020603050405020304" pitchFamily="18" charset="0"/>
                <a:cs typeface="Times New Roman" panose="02020603050405020304" pitchFamily="18" charset="0"/>
              </a:rPr>
              <a:t>Strain Gauge Type</a:t>
            </a:r>
          </a:p>
        </p:txBody>
      </p:sp>
      <p:pic>
        <p:nvPicPr>
          <p:cNvPr id="106499" name="Picture 3">
            <a:extLst>
              <a:ext uri="{FF2B5EF4-FFF2-40B4-BE49-F238E27FC236}">
                <a16:creationId xmlns:a16="http://schemas.microsoft.com/office/drawing/2014/main" id="{530F5FB8-D8D5-4D7A-BF2A-224AD812D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133600"/>
            <a:ext cx="370681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Content Placeholder 2">
            <a:extLst>
              <a:ext uri="{FF2B5EF4-FFF2-40B4-BE49-F238E27FC236}">
                <a16:creationId xmlns:a16="http://schemas.microsoft.com/office/drawing/2014/main" id="{D8E426A2-6A00-4BE6-B624-D21A4AF2E069}"/>
              </a:ext>
            </a:extLst>
          </p:cNvPr>
          <p:cNvSpPr>
            <a:spLocks noGrp="1"/>
          </p:cNvSpPr>
          <p:nvPr>
            <p:ph sz="quarter" idx="1"/>
          </p:nvPr>
        </p:nvSpPr>
        <p:spPr>
          <a:xfrm>
            <a:off x="304800" y="1295400"/>
            <a:ext cx="4114800" cy="5029200"/>
          </a:xfrm>
        </p:spPr>
        <p:txBody>
          <a:bodyPr>
            <a:normAutofit lnSpcReduction="10000"/>
          </a:bodyPr>
          <a:lstStyle/>
          <a:p>
            <a:pPr marL="274320" indent="-274320" algn="just" eaLnBrk="1" fontAlgn="auto" hangingPunct="1">
              <a:lnSpc>
                <a:spcPct val="150000"/>
              </a:lnSpc>
              <a:spcBef>
                <a:spcPts val="300"/>
              </a:spcBef>
              <a:spcAft>
                <a:spcPts val="300"/>
              </a:spcAft>
              <a:buFont typeface="Wingdings 2" panose="05020102010507070707" pitchFamily="18" charset="2"/>
              <a:buNone/>
              <a:defRPr/>
            </a:pPr>
            <a:r>
              <a:rPr lang="en-US" sz="2200" b="1">
                <a:latin typeface="Times New Roman" pitchFamily="18" charset="0"/>
                <a:cs typeface="Times New Roman" pitchFamily="18" charset="0"/>
              </a:rPr>
              <a:t>Types: </a:t>
            </a:r>
          </a:p>
          <a:p>
            <a:pPr marL="274320" indent="-274320" algn="just" eaLnBrk="1" fontAlgn="auto" hangingPunct="1">
              <a:lnSpc>
                <a:spcPct val="150000"/>
              </a:lnSpc>
              <a:spcBef>
                <a:spcPts val="300"/>
              </a:spcBef>
              <a:spcAft>
                <a:spcPts val="300"/>
              </a:spcAft>
              <a:buFont typeface="Wingdings 2"/>
              <a:buChar char=""/>
              <a:defRPr/>
            </a:pPr>
            <a:r>
              <a:rPr lang="en-US" sz="2200">
                <a:latin typeface="Times New Roman" pitchFamily="18" charset="0"/>
                <a:cs typeface="Times New Roman" pitchFamily="18" charset="0"/>
              </a:rPr>
              <a:t>Semiconductor Strain Gauge</a:t>
            </a:r>
          </a:p>
          <a:p>
            <a:pPr marL="274320" indent="-274320" algn="just" eaLnBrk="1" fontAlgn="auto" hangingPunct="1">
              <a:lnSpc>
                <a:spcPct val="150000"/>
              </a:lnSpc>
              <a:spcBef>
                <a:spcPts val="300"/>
              </a:spcBef>
              <a:spcAft>
                <a:spcPts val="300"/>
              </a:spcAft>
              <a:buFont typeface="Wingdings 2"/>
              <a:buChar char=""/>
              <a:defRPr/>
            </a:pPr>
            <a:r>
              <a:rPr lang="en-US" sz="2200">
                <a:latin typeface="Times New Roman" pitchFamily="18" charset="0"/>
                <a:cs typeface="Times New Roman" pitchFamily="18" charset="0"/>
              </a:rPr>
              <a:t>Thin Film Strain Gauge</a:t>
            </a:r>
          </a:p>
          <a:p>
            <a:pPr marL="274320" indent="-274320" algn="just" eaLnBrk="1" fontAlgn="auto" hangingPunct="1">
              <a:lnSpc>
                <a:spcPct val="150000"/>
              </a:lnSpc>
              <a:spcBef>
                <a:spcPts val="300"/>
              </a:spcBef>
              <a:spcAft>
                <a:spcPts val="300"/>
              </a:spcAft>
              <a:buFont typeface="Wingdings 2"/>
              <a:buChar char=""/>
              <a:defRPr/>
            </a:pPr>
            <a:r>
              <a:rPr lang="en-US" sz="2200">
                <a:latin typeface="Times New Roman" pitchFamily="18" charset="0"/>
                <a:cs typeface="Times New Roman" pitchFamily="18" charset="0"/>
              </a:rPr>
              <a:t>Diffused Semiconductor Strain Gauge</a:t>
            </a:r>
          </a:p>
          <a:p>
            <a:pPr marL="274320" indent="-274320" algn="just" eaLnBrk="1" fontAlgn="auto" hangingPunct="1">
              <a:lnSpc>
                <a:spcPct val="150000"/>
              </a:lnSpc>
              <a:spcBef>
                <a:spcPts val="300"/>
              </a:spcBef>
              <a:spcAft>
                <a:spcPts val="300"/>
              </a:spcAft>
              <a:buFont typeface="Wingdings 2"/>
              <a:buChar char=""/>
              <a:defRPr/>
            </a:pPr>
            <a:r>
              <a:rPr lang="en-US" sz="2200">
                <a:latin typeface="Times New Roman" pitchFamily="18" charset="0"/>
                <a:cs typeface="Times New Roman" pitchFamily="18" charset="0"/>
              </a:rPr>
              <a:t>Bonded Resistance Gauge</a:t>
            </a:r>
          </a:p>
          <a:p>
            <a:pPr marL="274320" indent="-274320" algn="just" eaLnBrk="1" fontAlgn="auto" hangingPunct="1">
              <a:lnSpc>
                <a:spcPct val="150000"/>
              </a:lnSpc>
              <a:spcBef>
                <a:spcPts val="300"/>
              </a:spcBef>
              <a:spcAft>
                <a:spcPts val="300"/>
              </a:spcAft>
              <a:buFont typeface="Wingdings 2" panose="05020102010507070707" pitchFamily="18" charset="2"/>
              <a:buNone/>
              <a:defRPr/>
            </a:pPr>
            <a:r>
              <a:rPr lang="en-US" sz="2200" b="1">
                <a:latin typeface="Times New Roman" pitchFamily="18" charset="0"/>
                <a:cs typeface="Times New Roman" pitchFamily="18" charset="0"/>
              </a:rPr>
              <a:t>Selection Criterion</a:t>
            </a:r>
          </a:p>
          <a:p>
            <a:pPr marL="274320" indent="-274320" algn="just" eaLnBrk="1" fontAlgn="auto" hangingPunct="1">
              <a:lnSpc>
                <a:spcPct val="150000"/>
              </a:lnSpc>
              <a:spcBef>
                <a:spcPts val="300"/>
              </a:spcBef>
              <a:spcAft>
                <a:spcPts val="300"/>
              </a:spcAft>
              <a:buFont typeface="Wingdings 2"/>
              <a:buChar char=""/>
              <a:defRPr/>
            </a:pPr>
            <a:r>
              <a:rPr lang="en-US" sz="2200">
                <a:latin typeface="Times New Roman" pitchFamily="18" charset="0"/>
                <a:cs typeface="Times New Roman" pitchFamily="18" charset="0"/>
              </a:rPr>
              <a:t>Operating Temperature, Nature of Strain, Stability Requirement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060F3567-571C-4A83-B1E6-238F7AF6E58E}"/>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Strain Gauge</a:t>
            </a:r>
            <a:endParaRPr lang="en-IN" altLang="en-US" b="1" u="sng">
              <a:latin typeface="Times New Roman" panose="02020603050405020304" pitchFamily="18" charset="0"/>
              <a:cs typeface="Times New Roman" panose="02020603050405020304" pitchFamily="18" charset="0"/>
            </a:endParaRPr>
          </a:p>
        </p:txBody>
      </p:sp>
      <p:sp>
        <p:nvSpPr>
          <p:cNvPr id="107523" name="Content Placeholder 2">
            <a:extLst>
              <a:ext uri="{FF2B5EF4-FFF2-40B4-BE49-F238E27FC236}">
                <a16:creationId xmlns:a16="http://schemas.microsoft.com/office/drawing/2014/main" id="{12314AAB-D629-4A24-9E97-0CE62CEBD126}"/>
              </a:ext>
            </a:extLst>
          </p:cNvPr>
          <p:cNvSpPr>
            <a:spLocks noGrp="1"/>
          </p:cNvSpPr>
          <p:nvPr>
            <p:ph sz="quarter" idx="1"/>
          </p:nvPr>
        </p:nvSpPr>
        <p:spPr>
          <a:xfrm>
            <a:off x="609600" y="1447800"/>
            <a:ext cx="8077200" cy="4572000"/>
          </a:xfrm>
        </p:spPr>
        <p:txBody>
          <a:bodyPr/>
          <a:lstStyle/>
          <a:p>
            <a:pPr algn="just" eaLnBrk="1" hangingPunct="1">
              <a:lnSpc>
                <a:spcPct val="150000"/>
              </a:lnSpc>
              <a:spcBef>
                <a:spcPts val="600"/>
              </a:spcBef>
              <a:spcAft>
                <a:spcPts val="600"/>
              </a:spcAft>
            </a:pPr>
            <a:r>
              <a:rPr lang="en-US" altLang="en-US" sz="2400">
                <a:latin typeface="Times New Roman" panose="02020603050405020304" pitchFamily="18" charset="0"/>
                <a:ea typeface="Calibri" panose="020F0502020204030204" pitchFamily="34" charset="0"/>
                <a:cs typeface="Times New Roman" panose="02020603050405020304" pitchFamily="18" charset="0"/>
              </a:rPr>
              <a:t>To measure the strain requires accurate measurement of very small changes in resistance. </a:t>
            </a:r>
          </a:p>
          <a:p>
            <a:pPr algn="just" eaLnBrk="1" hangingPunct="1">
              <a:lnSpc>
                <a:spcPct val="150000"/>
              </a:lnSpc>
              <a:spcBef>
                <a:spcPts val="600"/>
              </a:spcBef>
              <a:spcAft>
                <a:spcPts val="600"/>
              </a:spcAft>
            </a:pPr>
            <a:r>
              <a:rPr lang="en-US" altLang="en-US" sz="2400">
                <a:latin typeface="Times New Roman" panose="02020603050405020304" pitchFamily="18" charset="0"/>
                <a:ea typeface="Calibri" panose="020F0502020204030204" pitchFamily="34" charset="0"/>
                <a:cs typeface="Times New Roman" panose="02020603050405020304" pitchFamily="18" charset="0"/>
              </a:rPr>
              <a:t>For example, suppose a test specimen undergoes a strain of 500 x10</a:t>
            </a:r>
            <a:r>
              <a:rPr lang="en-US" altLang="en-US" sz="2400" baseline="30000">
                <a:latin typeface="Times New Roman" panose="02020603050405020304" pitchFamily="18" charset="0"/>
                <a:ea typeface="Calibri" panose="020F0502020204030204" pitchFamily="34" charset="0"/>
                <a:cs typeface="Times New Roman" panose="02020603050405020304" pitchFamily="18" charset="0"/>
              </a:rPr>
              <a:t>-6</a:t>
            </a:r>
            <a:r>
              <a:rPr lang="en-US" altLang="en-US" sz="2400">
                <a:latin typeface="Times New Roman" panose="02020603050405020304" pitchFamily="18" charset="0"/>
                <a:ea typeface="Calibri" panose="020F0502020204030204" pitchFamily="34" charset="0"/>
                <a:cs typeface="Times New Roman" panose="02020603050405020304" pitchFamily="18" charset="0"/>
              </a:rPr>
              <a:t>. </a:t>
            </a:r>
          </a:p>
          <a:p>
            <a:pPr algn="just" eaLnBrk="1" hangingPunct="1">
              <a:lnSpc>
                <a:spcPct val="150000"/>
              </a:lnSpc>
              <a:spcBef>
                <a:spcPts val="600"/>
              </a:spcBef>
              <a:spcAft>
                <a:spcPts val="600"/>
              </a:spcAft>
            </a:pPr>
            <a:r>
              <a:rPr lang="en-US" altLang="en-US" sz="2400">
                <a:latin typeface="Times New Roman" panose="02020603050405020304" pitchFamily="18" charset="0"/>
                <a:ea typeface="Calibri" panose="020F0502020204030204" pitchFamily="34" charset="0"/>
                <a:cs typeface="Times New Roman" panose="02020603050405020304" pitchFamily="18" charset="0"/>
              </a:rPr>
              <a:t>A strain gauge with a gauge factor of 2 will exhibit a change in electrical resistance of only 2x(500 x 10</a:t>
            </a:r>
            <a:r>
              <a:rPr lang="en-US" altLang="en-US" sz="2400" baseline="30000">
                <a:latin typeface="Times New Roman" panose="02020603050405020304" pitchFamily="18" charset="0"/>
                <a:ea typeface="Calibri" panose="020F0502020204030204" pitchFamily="34" charset="0"/>
                <a:cs typeface="Times New Roman" panose="02020603050405020304" pitchFamily="18" charset="0"/>
              </a:rPr>
              <a:t>-6</a:t>
            </a:r>
            <a:r>
              <a:rPr lang="en-US" altLang="en-US" sz="2400">
                <a:latin typeface="Times New Roman" panose="02020603050405020304" pitchFamily="18" charset="0"/>
                <a:ea typeface="Calibri" panose="020F0502020204030204" pitchFamily="34" charset="0"/>
                <a:cs typeface="Times New Roman" panose="02020603050405020304" pitchFamily="18" charset="0"/>
              </a:rPr>
              <a:t>). </a:t>
            </a:r>
          </a:p>
          <a:p>
            <a:pPr algn="just" eaLnBrk="1" hangingPunct="1">
              <a:lnSpc>
                <a:spcPct val="150000"/>
              </a:lnSpc>
              <a:spcBef>
                <a:spcPts val="600"/>
              </a:spcBef>
              <a:spcAft>
                <a:spcPts val="600"/>
              </a:spcAft>
            </a:pPr>
            <a:r>
              <a:rPr lang="en-US" altLang="en-US" sz="2400">
                <a:latin typeface="Times New Roman" panose="02020603050405020304" pitchFamily="18" charset="0"/>
                <a:ea typeface="Calibri" panose="020F0502020204030204" pitchFamily="34" charset="0"/>
                <a:cs typeface="Times New Roman" panose="02020603050405020304" pitchFamily="18" charset="0"/>
              </a:rPr>
              <a:t>For a 120 </a:t>
            </a:r>
            <a:r>
              <a:rPr lang="el-GR" altLang="en-US" sz="2400">
                <a:latin typeface="Times New Roman" panose="02020603050405020304" pitchFamily="18" charset="0"/>
                <a:ea typeface="Calibri" panose="020F0502020204030204" pitchFamily="34" charset="0"/>
                <a:cs typeface="Times New Roman" panose="02020603050405020304" pitchFamily="18" charset="0"/>
              </a:rPr>
              <a:t>Ω</a:t>
            </a:r>
            <a:r>
              <a:rPr lang="en-US" altLang="en-US" sz="2400">
                <a:latin typeface="Times New Roman" panose="02020603050405020304" pitchFamily="18" charset="0"/>
                <a:ea typeface="Calibri" panose="020F0502020204030204" pitchFamily="34" charset="0"/>
                <a:cs typeface="Times New Roman" panose="02020603050405020304" pitchFamily="18" charset="0"/>
              </a:rPr>
              <a:t> gauge, this is a change of only 0.12 </a:t>
            </a:r>
            <a:r>
              <a:rPr lang="el-GR" altLang="en-US" sz="2400">
                <a:latin typeface="Times New Roman" panose="02020603050405020304" pitchFamily="18" charset="0"/>
                <a:ea typeface="Calibri" panose="020F0502020204030204" pitchFamily="34" charset="0"/>
                <a:cs typeface="Times New Roman" panose="02020603050405020304" pitchFamily="18" charset="0"/>
              </a:rPr>
              <a:t>Ω</a:t>
            </a:r>
            <a:r>
              <a:rPr lang="en-US" altLang="en-US" sz="2400">
                <a:latin typeface="Times New Roman" panose="02020603050405020304" pitchFamily="18" charset="0"/>
                <a:ea typeface="Calibri" panose="020F0502020204030204" pitchFamily="34" charset="0"/>
                <a:cs typeface="Times New Roman" panose="02020603050405020304" pitchFamily="18" charset="0"/>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8D8D960F-7FCF-47FB-B25D-A7B7B90B8E08}"/>
              </a:ext>
            </a:extLst>
          </p:cNvPr>
          <p:cNvSpPr>
            <a:spLocks noGrp="1"/>
          </p:cNvSpPr>
          <p:nvPr>
            <p:ph type="title"/>
          </p:nvPr>
        </p:nvSpPr>
        <p:spPr>
          <a:xfrm>
            <a:off x="0" y="0"/>
            <a:ext cx="9144000" cy="7620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Strain Gauge Circuit</a:t>
            </a:r>
          </a:p>
        </p:txBody>
      </p:sp>
      <p:sp>
        <p:nvSpPr>
          <p:cNvPr id="54275" name="Content Placeholder 2">
            <a:extLst>
              <a:ext uri="{FF2B5EF4-FFF2-40B4-BE49-F238E27FC236}">
                <a16:creationId xmlns:a16="http://schemas.microsoft.com/office/drawing/2014/main" id="{84AF1863-2F7E-4C54-A5D6-C32A08CDECE6}"/>
              </a:ext>
            </a:extLst>
          </p:cNvPr>
          <p:cNvSpPr>
            <a:spLocks noGrp="1"/>
          </p:cNvSpPr>
          <p:nvPr>
            <p:ph sz="quarter" idx="1"/>
          </p:nvPr>
        </p:nvSpPr>
        <p:spPr>
          <a:xfrm>
            <a:off x="304800" y="3276600"/>
            <a:ext cx="8382000" cy="2438400"/>
          </a:xfrm>
        </p:spPr>
        <p:txBody>
          <a:bodyPr>
            <a:normAutofit fontScale="92500" lnSpcReduction="20000"/>
          </a:bodyPr>
          <a:lstStyle/>
          <a:p>
            <a:pPr marL="274320" indent="-274320" algn="just" eaLnBrk="1" fontAlgn="auto" hangingPunct="1">
              <a:lnSpc>
                <a:spcPct val="150000"/>
              </a:lnSpc>
              <a:spcBef>
                <a:spcPct val="0"/>
              </a:spcBef>
              <a:spcAft>
                <a:spcPts val="0"/>
              </a:spcAft>
              <a:buFont typeface="Wingdings 2"/>
              <a:buChar char=""/>
              <a:defRPr/>
            </a:pPr>
            <a:r>
              <a:rPr lang="en-US" sz="2000">
                <a:latin typeface="Times New Roman" pitchFamily="18" charset="0"/>
                <a:cs typeface="Times New Roman" pitchFamily="18" charset="0"/>
              </a:rPr>
              <a:t>The Wheatstone bridge is an electric circuit for detection of minute resistance changes. It is therefore used to measure resistance changes of a strain gauge.</a:t>
            </a:r>
          </a:p>
          <a:p>
            <a:pPr marL="274320" indent="-274320" algn="just" eaLnBrk="1" fontAlgn="auto" hangingPunct="1">
              <a:lnSpc>
                <a:spcPct val="150000"/>
              </a:lnSpc>
              <a:spcBef>
                <a:spcPct val="0"/>
              </a:spcBef>
              <a:spcAft>
                <a:spcPts val="0"/>
              </a:spcAft>
              <a:buFont typeface="Wingdings 2"/>
              <a:buChar char=""/>
              <a:defRPr/>
            </a:pPr>
            <a:endParaRPr lang="en-US" sz="2000">
              <a:latin typeface="Times New Roman" pitchFamily="18" charset="0"/>
              <a:cs typeface="Times New Roman" pitchFamily="18" charset="0"/>
            </a:endParaRPr>
          </a:p>
          <a:p>
            <a:pPr marL="274320" indent="-274320" algn="just" eaLnBrk="1" fontAlgn="auto" hangingPunct="1">
              <a:lnSpc>
                <a:spcPct val="150000"/>
              </a:lnSpc>
              <a:spcBef>
                <a:spcPct val="0"/>
              </a:spcBef>
              <a:spcAft>
                <a:spcPts val="0"/>
              </a:spcAft>
              <a:buFont typeface="Wingdings 2"/>
              <a:buChar char=""/>
              <a:defRPr/>
            </a:pPr>
            <a:r>
              <a:rPr lang="en-US" sz="2000">
                <a:latin typeface="Times New Roman" pitchFamily="18" charset="0"/>
                <a:cs typeface="Times New Roman" pitchFamily="18" charset="0"/>
              </a:rPr>
              <a:t>Strain gauge is connected in place of </a:t>
            </a:r>
            <a:r>
              <a:rPr lang="en-US" sz="2000" i="1">
                <a:latin typeface="Times New Roman" pitchFamily="18" charset="0"/>
                <a:cs typeface="Times New Roman" pitchFamily="18" charset="0"/>
              </a:rPr>
              <a:t>R</a:t>
            </a:r>
            <a:r>
              <a:rPr lang="en-US" sz="2000">
                <a:latin typeface="Times New Roman" pitchFamily="18" charset="0"/>
                <a:cs typeface="Times New Roman" pitchFamily="18" charset="0"/>
              </a:rPr>
              <a:t>4 in the circuit. When the gauge bears strain and initiates a resistance change, </a:t>
            </a:r>
            <a:r>
              <a:rPr lang="en-US" sz="2000" i="1">
                <a:latin typeface="Times New Roman" pitchFamily="18" charset="0"/>
                <a:cs typeface="Times New Roman" pitchFamily="18" charset="0"/>
              </a:rPr>
              <a:t>ΔR</a:t>
            </a:r>
            <a:r>
              <a:rPr lang="en-US" sz="2000">
                <a:latin typeface="Times New Roman" pitchFamily="18" charset="0"/>
                <a:cs typeface="Times New Roman" pitchFamily="18" charset="0"/>
              </a:rPr>
              <a:t>, the bridge outputs a corresponding voltage.</a:t>
            </a:r>
          </a:p>
          <a:p>
            <a:pPr marL="274320" indent="-274320" algn="just" eaLnBrk="1" fontAlgn="auto" hangingPunct="1">
              <a:spcBef>
                <a:spcPts val="580"/>
              </a:spcBef>
              <a:spcAft>
                <a:spcPts val="0"/>
              </a:spcAft>
              <a:buFont typeface="Wingdings 2" panose="05020102010507070707" pitchFamily="18" charset="2"/>
              <a:buNone/>
              <a:defRPr/>
            </a:pPr>
            <a:endParaRPr lang="en-US" sz="2400">
              <a:latin typeface="Times New Roman" pitchFamily="18" charset="0"/>
              <a:cs typeface="Times New Roman" pitchFamily="18" charset="0"/>
            </a:endParaRPr>
          </a:p>
          <a:p>
            <a:pPr marL="274320" indent="-274320" algn="just" eaLnBrk="1" fontAlgn="auto" hangingPunct="1">
              <a:spcBef>
                <a:spcPts val="580"/>
              </a:spcBef>
              <a:spcAft>
                <a:spcPts val="0"/>
              </a:spcAft>
              <a:buFont typeface="Wingdings 2" panose="05020102010507070707" pitchFamily="18" charset="2"/>
              <a:buNone/>
              <a:defRPr/>
            </a:pPr>
            <a:endParaRPr lang="en-US" sz="2400">
              <a:latin typeface="Times New Roman" pitchFamily="18" charset="0"/>
              <a:cs typeface="Times New Roman" pitchFamily="18" charset="0"/>
            </a:endParaRPr>
          </a:p>
          <a:p>
            <a:pPr marL="274320" indent="-274320" algn="just" eaLnBrk="1" fontAlgn="auto" hangingPunct="1">
              <a:spcBef>
                <a:spcPts val="580"/>
              </a:spcBef>
              <a:spcAft>
                <a:spcPts val="0"/>
              </a:spcAft>
              <a:buFont typeface="Wingdings 2" panose="05020102010507070707" pitchFamily="18" charset="2"/>
              <a:buNone/>
              <a:defRPr/>
            </a:pPr>
            <a:endParaRPr lang="en-US" sz="2400">
              <a:latin typeface="Times New Roman" pitchFamily="18" charset="0"/>
              <a:cs typeface="Times New Roman" pitchFamily="18" charset="0"/>
            </a:endParaRPr>
          </a:p>
        </p:txBody>
      </p:sp>
      <p:pic>
        <p:nvPicPr>
          <p:cNvPr id="109572" name="Picture 8" descr="http://sub.allaboutcircuits.com/images/00205.png">
            <a:extLst>
              <a:ext uri="{FF2B5EF4-FFF2-40B4-BE49-F238E27FC236}">
                <a16:creationId xmlns:a16="http://schemas.microsoft.com/office/drawing/2014/main" id="{52BC309A-2C2B-4219-B448-28A71AF35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59"/>
          <a:stretch>
            <a:fillRect/>
          </a:stretch>
        </p:blipFill>
        <p:spPr bwMode="auto">
          <a:xfrm>
            <a:off x="4724400" y="914400"/>
            <a:ext cx="3067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10" descr="http://www.data-acquisition.us/images/4-9.jpg">
            <a:extLst>
              <a:ext uri="{FF2B5EF4-FFF2-40B4-BE49-F238E27FC236}">
                <a16:creationId xmlns:a16="http://schemas.microsoft.com/office/drawing/2014/main" id="{27A0B084-B2F3-4F41-892B-1ECFBC4F0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24018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http://www.sensorland.com/Images/SG-008.gif">
            <a:extLst>
              <a:ext uri="{FF2B5EF4-FFF2-40B4-BE49-F238E27FC236}">
                <a16:creationId xmlns:a16="http://schemas.microsoft.com/office/drawing/2014/main" id="{45DFA59A-81EA-494B-8BF1-7ED8FB679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42672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4" descr="http://www.sensorland.com/Images/SG-009.gif">
            <a:extLst>
              <a:ext uri="{FF2B5EF4-FFF2-40B4-BE49-F238E27FC236}">
                <a16:creationId xmlns:a16="http://schemas.microsoft.com/office/drawing/2014/main" id="{DC565062-5725-43A7-A3D9-E3560D155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905000"/>
            <a:ext cx="35052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Content Placeholder 7">
            <a:extLst>
              <a:ext uri="{FF2B5EF4-FFF2-40B4-BE49-F238E27FC236}">
                <a16:creationId xmlns:a16="http://schemas.microsoft.com/office/drawing/2014/main" id="{A4908066-94EB-4A37-8BC2-132074D3C0F2}"/>
              </a:ext>
            </a:extLst>
          </p:cNvPr>
          <p:cNvSpPr txBox="1">
            <a:spLocks/>
          </p:cNvSpPr>
          <p:nvPr/>
        </p:nvSpPr>
        <p:spPr bwMode="auto">
          <a:xfrm>
            <a:off x="457200" y="40386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spcBef>
                <a:spcPct val="20000"/>
              </a:spcBef>
              <a:buFont typeface="Arial" panose="020B0604020202020204" pitchFamily="34" charset="0"/>
              <a:buChar char="•"/>
            </a:pPr>
            <a:r>
              <a:rPr lang="en-US" altLang="en-US" sz="2200">
                <a:latin typeface="Times New Roman" panose="02020603050405020304" pitchFamily="18" charset="0"/>
                <a:cs typeface="Times New Roman" panose="02020603050405020304" pitchFamily="18" charset="0"/>
              </a:rPr>
              <a:t>With no force applied to the test specimen, both strain gauges have equal resistance and the bridge circuit is balanced. </a:t>
            </a:r>
          </a:p>
          <a:p>
            <a:pPr algn="just" eaLnBrk="1" hangingPunct="1">
              <a:spcBef>
                <a:spcPct val="20000"/>
              </a:spcBef>
              <a:buFont typeface="Arial" panose="020B0604020202020204" pitchFamily="34" charset="0"/>
              <a:buChar char="•"/>
            </a:pPr>
            <a:endParaRPr lang="en-US" altLang="en-US" sz="2200">
              <a:latin typeface="Times New Roman" panose="02020603050405020304" pitchFamily="18" charset="0"/>
              <a:cs typeface="Times New Roman" panose="02020603050405020304" pitchFamily="18" charset="0"/>
            </a:endParaRPr>
          </a:p>
          <a:p>
            <a:pPr algn="just" eaLnBrk="1" hangingPunct="1">
              <a:spcBef>
                <a:spcPct val="20000"/>
              </a:spcBef>
              <a:buFont typeface="Arial" panose="020B0604020202020204" pitchFamily="34" charset="0"/>
              <a:buChar char="•"/>
            </a:pPr>
            <a:r>
              <a:rPr lang="en-US" altLang="en-US" sz="2200">
                <a:latin typeface="Times New Roman" panose="02020603050405020304" pitchFamily="18" charset="0"/>
                <a:cs typeface="Times New Roman" panose="02020603050405020304" pitchFamily="18" charset="0"/>
              </a:rPr>
              <a:t>However, when a downward force is applied to the free end of the specimen, it will bend downward, stretching gauge #1 and compressing gauge #2</a:t>
            </a:r>
            <a:endParaRPr lang="en-IN" altLang="en-US" sz="220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B992-6884-4A1A-9C40-71706A0EE801}"/>
              </a:ext>
            </a:extLst>
          </p:cNvPr>
          <p:cNvSpPr>
            <a:spLocks noGrp="1"/>
          </p:cNvSpPr>
          <p:nvPr>
            <p:ph type="title"/>
          </p:nvPr>
        </p:nvSpPr>
        <p:spPr>
          <a:xfrm>
            <a:off x="685800" y="304800"/>
            <a:ext cx="5257800" cy="609600"/>
          </a:xfrm>
        </p:spPr>
        <p:txBody>
          <a:bodyPr>
            <a:normAutofit fontScale="90000"/>
          </a:bodyPr>
          <a:lstStyle/>
          <a:p>
            <a:pPr algn="ctr" eaLnBrk="1" fontAlgn="auto" hangingPunct="1">
              <a:spcAft>
                <a:spcPts val="0"/>
              </a:spcAft>
              <a:defRPr/>
            </a:pPr>
            <a:r>
              <a:rPr lang="en-US" sz="3200" b="1" u="sng" dirty="0">
                <a:latin typeface="Times New Roman" pitchFamily="18" charset="0"/>
                <a:cs typeface="Times New Roman" pitchFamily="18" charset="0"/>
              </a:rPr>
              <a:t>Strain Gauge Circuit</a:t>
            </a:r>
          </a:p>
        </p:txBody>
      </p:sp>
      <p:graphicFrame>
        <p:nvGraphicFramePr>
          <p:cNvPr id="112643" name="Object 2">
            <a:extLst>
              <a:ext uri="{FF2B5EF4-FFF2-40B4-BE49-F238E27FC236}">
                <a16:creationId xmlns:a16="http://schemas.microsoft.com/office/drawing/2014/main" id="{8996831E-3617-48F2-82B5-3F331C0EA1F7}"/>
              </a:ext>
            </a:extLst>
          </p:cNvPr>
          <p:cNvGraphicFramePr>
            <a:graphicFrameLocks noChangeAspect="1"/>
          </p:cNvGraphicFramePr>
          <p:nvPr/>
        </p:nvGraphicFramePr>
        <p:xfrm>
          <a:off x="457200" y="1600200"/>
          <a:ext cx="4445000" cy="4392613"/>
        </p:xfrm>
        <a:graphic>
          <a:graphicData uri="http://schemas.openxmlformats.org/presentationml/2006/ole">
            <mc:AlternateContent xmlns:mc="http://schemas.openxmlformats.org/markup-compatibility/2006">
              <mc:Choice xmlns:v="urn:schemas-microsoft-com:vml" Requires="v">
                <p:oleObj spid="_x0000_s112651" name="Equation" r:id="rId3" imgW="2184400" imgH="2159000" progId="Equation.3">
                  <p:embed/>
                </p:oleObj>
              </mc:Choice>
              <mc:Fallback>
                <p:oleObj name="Equation" r:id="rId3" imgW="2184400" imgH="2159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4445000" cy="439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644" name="Picture 6" descr="http://web.deu.edu.tr/mechatronics/TUR/SG-007.gif">
            <a:extLst>
              <a:ext uri="{FF2B5EF4-FFF2-40B4-BE49-F238E27FC236}">
                <a16:creationId xmlns:a16="http://schemas.microsoft.com/office/drawing/2014/main" id="{486A8993-928C-4895-B987-A87A9267B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514600"/>
            <a:ext cx="2590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8" descr="http://web.deu.edu.tr/mechatronics/TUR/SG-010.gif">
            <a:extLst>
              <a:ext uri="{FF2B5EF4-FFF2-40B4-BE49-F238E27FC236}">
                <a16:creationId xmlns:a16="http://schemas.microsoft.com/office/drawing/2014/main" id="{86C4B5A6-E2B0-463E-9CAE-1BDDCAAB9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572000"/>
            <a:ext cx="2590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Picture 10" descr="http://web.deu.edu.tr/mechatronics/TUR/SG-002.gif">
            <a:extLst>
              <a:ext uri="{FF2B5EF4-FFF2-40B4-BE49-F238E27FC236}">
                <a16:creationId xmlns:a16="http://schemas.microsoft.com/office/drawing/2014/main" id="{B08B6B39-A401-43E7-8EF2-73DA050A2C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81000"/>
            <a:ext cx="26384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08060D3-1306-4A81-8BC9-6CEDD7871B70}"/>
              </a:ext>
            </a:extLst>
          </p:cNvPr>
          <p:cNvSpPr>
            <a:spLocks noGrp="1" noChangeArrowheads="1"/>
          </p:cNvSpPr>
          <p:nvPr>
            <p:ph type="title"/>
          </p:nvPr>
        </p:nvSpPr>
        <p:spPr>
          <a:xfrm>
            <a:off x="0" y="0"/>
            <a:ext cx="9144000" cy="990600"/>
          </a:xfrm>
        </p:spPr>
        <p:txBody>
          <a:bodyPr>
            <a:normAutofit fontScale="90000"/>
          </a:bodyPr>
          <a:lstStyle/>
          <a:p>
            <a:pPr algn="ctr" eaLnBrk="1" fontAlgn="auto" hangingPunct="1">
              <a:spcAft>
                <a:spcPts val="0"/>
              </a:spcAft>
              <a:defRPr/>
            </a:pPr>
            <a:r>
              <a:rPr lang="en-US" b="1" u="sng" dirty="0">
                <a:latin typeface="Times New Roman" pitchFamily="18" charset="0"/>
                <a:cs typeface="Times New Roman" pitchFamily="18" charset="0"/>
              </a:rPr>
              <a:t>Effect of Temperature on Output of Gauge</a:t>
            </a:r>
          </a:p>
        </p:txBody>
      </p:sp>
      <p:sp>
        <p:nvSpPr>
          <p:cNvPr id="79875" name="Rectangle 3">
            <a:extLst>
              <a:ext uri="{FF2B5EF4-FFF2-40B4-BE49-F238E27FC236}">
                <a16:creationId xmlns:a16="http://schemas.microsoft.com/office/drawing/2014/main" id="{636DEEF5-2A93-443A-BDED-15DC9B016F3D}"/>
              </a:ext>
            </a:extLst>
          </p:cNvPr>
          <p:cNvSpPr>
            <a:spLocks noGrp="1" noChangeArrowheads="1"/>
          </p:cNvSpPr>
          <p:nvPr>
            <p:ph sz="quarter" idx="1"/>
          </p:nvPr>
        </p:nvSpPr>
        <p:spPr>
          <a:xfrm>
            <a:off x="381000" y="1447800"/>
            <a:ext cx="8305800" cy="4572000"/>
          </a:xfrm>
        </p:spPr>
        <p:txBody>
          <a:bodyPr>
            <a:normAutofit fontScale="92500" lnSpcReduction="10000"/>
          </a:bodyPr>
          <a:lstStyle/>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Ideally, we would like the resistance of the strain gauge to change only in response to applied strain. </a:t>
            </a: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However, strain gauge material, as well as the specimen material to which the gauge is applied, will also respond to changes in temperature. </a:t>
            </a: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Strain gauge manufacturers attempt to minimize sensitivity to temperature by processing the gauge material to compensate for the thermal expansion of the specimen material; compensated gauges reduce the thermal sensitivity, they </a:t>
            </a:r>
            <a:r>
              <a:rPr lang="en-US" dirty="0">
                <a:solidFill>
                  <a:srgbClr val="0066FF"/>
                </a:solidFill>
                <a:latin typeface="Times New Roman" pitchFamily="18" charset="0"/>
                <a:ea typeface="Calibri" pitchFamily="34" charset="0"/>
                <a:cs typeface="Times New Roman" pitchFamily="18" charset="0"/>
              </a:rPr>
              <a:t>do not</a:t>
            </a:r>
            <a:r>
              <a:rPr lang="en-US" dirty="0">
                <a:latin typeface="Times New Roman" pitchFamily="18" charset="0"/>
                <a:ea typeface="Calibri" pitchFamily="34" charset="0"/>
                <a:cs typeface="Times New Roman" pitchFamily="18" charset="0"/>
              </a:rPr>
              <a:t> totally </a:t>
            </a:r>
            <a:r>
              <a:rPr lang="en-US" dirty="0">
                <a:solidFill>
                  <a:srgbClr val="0066FF"/>
                </a:solidFill>
                <a:latin typeface="Times New Roman" pitchFamily="18" charset="0"/>
                <a:ea typeface="Calibri" pitchFamily="34" charset="0"/>
                <a:cs typeface="Times New Roman" pitchFamily="18" charset="0"/>
              </a:rPr>
              <a:t>remove it</a:t>
            </a:r>
            <a:r>
              <a:rPr lang="en-US" dirty="0">
                <a:latin typeface="Times New Roman" pitchFamily="18" charset="0"/>
                <a:ea typeface="Calibri" pitchFamily="34" charset="0"/>
                <a:cs typeface="Times New Roman" pitchFamily="18" charset="0"/>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BBF56CA-7257-4150-A6DA-3EDEF5E35BAD}"/>
              </a:ext>
            </a:extLst>
          </p:cNvPr>
          <p:cNvSpPr>
            <a:spLocks noGrp="1"/>
          </p:cNvSpPr>
          <p:nvPr>
            <p:ph type="title"/>
          </p:nvPr>
        </p:nvSpPr>
        <p:spPr>
          <a:xfrm>
            <a:off x="0" y="0"/>
            <a:ext cx="9144000" cy="1139825"/>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Temperature compensation</a:t>
            </a:r>
          </a:p>
        </p:txBody>
      </p:sp>
      <p:sp>
        <p:nvSpPr>
          <p:cNvPr id="26627" name="Rectangle 3">
            <a:extLst>
              <a:ext uri="{FF2B5EF4-FFF2-40B4-BE49-F238E27FC236}">
                <a16:creationId xmlns:a16="http://schemas.microsoft.com/office/drawing/2014/main" id="{2B7D1137-69A2-44D3-90A1-2AA6FA62B0A1}"/>
              </a:ext>
            </a:extLst>
          </p:cNvPr>
          <p:cNvSpPr>
            <a:spLocks noGrp="1" noChangeArrowheads="1"/>
          </p:cNvSpPr>
          <p:nvPr>
            <p:ph type="body" sz="half" idx="1"/>
          </p:nvPr>
        </p:nvSpPr>
        <p:spPr>
          <a:xfrm>
            <a:off x="304800" y="1600200"/>
            <a:ext cx="5410200" cy="4876800"/>
          </a:xfrm>
        </p:spPr>
        <p:txBody>
          <a:bodyPr rtlCol="0">
            <a:normAutofit fontScale="92500" lnSpcReduction="20000"/>
          </a:bodyPr>
          <a:lstStyle/>
          <a:p>
            <a:pPr marL="182880" indent="-182880" algn="just" eaLnBrk="1" fontAlgn="auto" hangingPunct="1">
              <a:spcBef>
                <a:spcPts val="580"/>
              </a:spcBef>
              <a:spcAft>
                <a:spcPts val="0"/>
              </a:spcAft>
              <a:buFont typeface="Arial" pitchFamily="34" charset="0"/>
              <a:buChar char="•"/>
              <a:defRPr/>
            </a:pPr>
            <a:r>
              <a:rPr lang="en-US" dirty="0">
                <a:latin typeface="Times New Roman" pitchFamily="18" charset="0"/>
                <a:cs typeface="Times New Roman" pitchFamily="18" charset="0"/>
              </a:rPr>
              <a:t>By using two gauges</a:t>
            </a:r>
          </a:p>
          <a:p>
            <a:pPr marL="182880" indent="-182880" algn="just" eaLnBrk="1" fontAlgn="auto" hangingPunct="1">
              <a:spcBef>
                <a:spcPts val="580"/>
              </a:spcBef>
              <a:spcAft>
                <a:spcPts val="0"/>
              </a:spcAft>
              <a:buFont typeface="Wingdings 2"/>
              <a:buNone/>
              <a:defRPr/>
            </a:pPr>
            <a:endParaRPr lang="en-US" dirty="0">
              <a:latin typeface="Times New Roman" pitchFamily="18" charset="0"/>
              <a:cs typeface="Times New Roman" pitchFamily="18" charset="0"/>
            </a:endParaRPr>
          </a:p>
          <a:p>
            <a:pPr marL="182880" indent="-182880" algn="just" eaLnBrk="1" fontAlgn="auto" hangingPunct="1">
              <a:spcBef>
                <a:spcPts val="580"/>
              </a:spcBef>
              <a:spcAft>
                <a:spcPts val="0"/>
              </a:spcAft>
              <a:buFont typeface="Arial" pitchFamily="34" charset="0"/>
              <a:buChar char="•"/>
              <a:defRPr/>
            </a:pPr>
            <a:r>
              <a:rPr lang="en-US" dirty="0">
                <a:latin typeface="Times New Roman" pitchFamily="18" charset="0"/>
                <a:cs typeface="Times New Roman" pitchFamily="18" charset="0"/>
              </a:rPr>
              <a:t>One gauge is active, and a second gauge is placed transverse to the applied strain.</a:t>
            </a:r>
          </a:p>
          <a:p>
            <a:pPr marL="182880" indent="-182880" algn="just" eaLnBrk="1" fontAlgn="auto" hangingPunct="1">
              <a:spcBef>
                <a:spcPts val="580"/>
              </a:spcBef>
              <a:spcAft>
                <a:spcPts val="0"/>
              </a:spcAft>
              <a:buFont typeface="Arial" charset="0"/>
              <a:buNone/>
              <a:defRPr/>
            </a:pPr>
            <a:endParaRPr lang="en-US" dirty="0">
              <a:latin typeface="Times New Roman" pitchFamily="18" charset="0"/>
              <a:cs typeface="Times New Roman" pitchFamily="18" charset="0"/>
            </a:endParaRPr>
          </a:p>
          <a:p>
            <a:pPr marL="182880" indent="-182880" algn="just" eaLnBrk="1" fontAlgn="auto" hangingPunct="1">
              <a:spcBef>
                <a:spcPts val="580"/>
              </a:spcBef>
              <a:spcAft>
                <a:spcPts val="0"/>
              </a:spcAft>
              <a:buFont typeface="Arial" pitchFamily="34" charset="0"/>
              <a:buChar char="•"/>
              <a:defRPr/>
            </a:pPr>
            <a:r>
              <a:rPr lang="en-US" dirty="0">
                <a:latin typeface="Times New Roman" pitchFamily="18" charset="0"/>
                <a:cs typeface="Times New Roman" pitchFamily="18" charset="0"/>
              </a:rPr>
              <a:t>The strain has little effect on the second gauge, called the dummy gauge.</a:t>
            </a:r>
          </a:p>
          <a:p>
            <a:pPr marL="182880" indent="-182880" algn="just" eaLnBrk="1" fontAlgn="auto" hangingPunct="1">
              <a:spcBef>
                <a:spcPts val="580"/>
              </a:spcBef>
              <a:spcAft>
                <a:spcPts val="0"/>
              </a:spcAft>
              <a:buFont typeface="Arial" charset="0"/>
              <a:buNone/>
              <a:defRPr/>
            </a:pPr>
            <a:endParaRPr lang="en-US" dirty="0">
              <a:latin typeface="Times New Roman" pitchFamily="18" charset="0"/>
              <a:cs typeface="Times New Roman" pitchFamily="18" charset="0"/>
            </a:endParaRPr>
          </a:p>
          <a:p>
            <a:pPr marL="182880" indent="-182880" algn="just" eaLnBrk="1" fontAlgn="auto" hangingPunct="1">
              <a:spcBef>
                <a:spcPts val="580"/>
              </a:spcBef>
              <a:spcAft>
                <a:spcPts val="0"/>
              </a:spcAft>
              <a:buFont typeface="Arial" pitchFamily="34" charset="0"/>
              <a:buChar char="•"/>
              <a:defRPr/>
            </a:pPr>
            <a:r>
              <a:rPr lang="en-US" dirty="0">
                <a:latin typeface="Times New Roman" pitchFamily="18" charset="0"/>
                <a:cs typeface="Times New Roman" pitchFamily="18" charset="0"/>
              </a:rPr>
              <a:t>Because the temperature changes are identical in the two gauges, the ratio of their resistance does not change, the voltage does not change, and the effects of the temperature change are minimized.</a:t>
            </a:r>
          </a:p>
        </p:txBody>
      </p:sp>
      <p:pic>
        <p:nvPicPr>
          <p:cNvPr id="115716" name="Picture 5" descr="83a1fe69769">
            <a:extLst>
              <a:ext uri="{FF2B5EF4-FFF2-40B4-BE49-F238E27FC236}">
                <a16:creationId xmlns:a16="http://schemas.microsoft.com/office/drawing/2014/main" id="{7DB20408-B325-46EA-967E-A7842C1E54FB}"/>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248400" y="3124200"/>
            <a:ext cx="2438400" cy="128587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46DE738-7A30-4B7A-A7B1-79FF680A307A}"/>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Why Mechatronics ?</a:t>
            </a:r>
          </a:p>
        </p:txBody>
      </p:sp>
      <p:sp>
        <p:nvSpPr>
          <p:cNvPr id="28675" name="Rectangle 3">
            <a:extLst>
              <a:ext uri="{FF2B5EF4-FFF2-40B4-BE49-F238E27FC236}">
                <a16:creationId xmlns:a16="http://schemas.microsoft.com/office/drawing/2014/main" id="{CBD123BC-8B7C-475B-993E-C869C39BBAD7}"/>
              </a:ext>
            </a:extLst>
          </p:cNvPr>
          <p:cNvSpPr>
            <a:spLocks noGrp="1"/>
          </p:cNvSpPr>
          <p:nvPr>
            <p:ph sz="quarter" idx="1"/>
          </p:nvPr>
        </p:nvSpPr>
        <p:spPr>
          <a:xfrm>
            <a:off x="457200" y="1524000"/>
            <a:ext cx="8229600" cy="4572000"/>
          </a:xfrm>
        </p:spPr>
        <p:txBody>
          <a:bodyPr/>
          <a:lstStyle/>
          <a:p>
            <a:pPr eaLnBrk="1" hangingPunct="1">
              <a:lnSpc>
                <a:spcPct val="30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Advantages &amp; limitations of mechanical systems</a:t>
            </a:r>
          </a:p>
          <a:p>
            <a:pPr eaLnBrk="1" hangingPunct="1">
              <a:lnSpc>
                <a:spcPct val="30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Advantages &amp; limitations of electronic systems</a:t>
            </a:r>
          </a:p>
          <a:p>
            <a:pPr eaLnBrk="1" hangingPunct="1">
              <a:lnSpc>
                <a:spcPct val="300000"/>
              </a:lnSpc>
            </a:pPr>
            <a:r>
              <a:rPr lang="en-US" altLang="en-US">
                <a:latin typeface="Times New Roman" panose="02020603050405020304" pitchFamily="18" charset="0"/>
                <a:ea typeface="Calibri" panose="020F0502020204030204" pitchFamily="34" charset="0"/>
                <a:cs typeface="Times New Roman" panose="02020603050405020304" pitchFamily="18" charset="0"/>
              </a:rPr>
              <a:t>Role of computers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6">
            <a:extLst>
              <a:ext uri="{FF2B5EF4-FFF2-40B4-BE49-F238E27FC236}">
                <a16:creationId xmlns:a16="http://schemas.microsoft.com/office/drawing/2014/main" id="{5BC1C9E6-88FF-40D1-89C2-EC1F8150FEF3}"/>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Electromagnetic Flow sensor</a:t>
            </a:r>
          </a:p>
        </p:txBody>
      </p:sp>
      <p:sp>
        <p:nvSpPr>
          <p:cNvPr id="83971" name="Content Placeholder 7">
            <a:extLst>
              <a:ext uri="{FF2B5EF4-FFF2-40B4-BE49-F238E27FC236}">
                <a16:creationId xmlns:a16="http://schemas.microsoft.com/office/drawing/2014/main" id="{32DDE58E-B54E-4535-8974-2AEA4A7AD84C}"/>
              </a:ext>
            </a:extLst>
          </p:cNvPr>
          <p:cNvSpPr>
            <a:spLocks noGrp="1"/>
          </p:cNvSpPr>
          <p:nvPr>
            <p:ph sz="quarter" idx="1"/>
          </p:nvPr>
        </p:nvSpPr>
        <p:spPr>
          <a:xfrm>
            <a:off x="533400" y="1447800"/>
            <a:ext cx="8153400" cy="4572000"/>
          </a:xfrm>
        </p:spPr>
        <p:txBody>
          <a:bodyPr>
            <a:normAutofit fontScale="92500" lnSpcReduction="10000"/>
          </a:bodyPr>
          <a:lstStyle/>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Magnetic flow meters operate based upon Faraday's Law of electromagnetic induction, which states that a voltage will be induced in a conductor moving through a magnetic field.</a:t>
            </a: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Faraday's Law: E=</a:t>
            </a:r>
            <a:r>
              <a:rPr lang="en-US" dirty="0" err="1">
                <a:latin typeface="Times New Roman" pitchFamily="18" charset="0"/>
                <a:ea typeface="Calibri" pitchFamily="34" charset="0"/>
                <a:cs typeface="Times New Roman" pitchFamily="18" charset="0"/>
              </a:rPr>
              <a:t>kBDV</a:t>
            </a: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The magnitude of the induced voltage E is directly proportional to the velocity of the conductor V, conductor width D, and the strength of the magnetic field B.</a:t>
            </a:r>
          </a:p>
          <a:p>
            <a:pPr marL="274320" indent="-274320" algn="just" eaLnBrk="1" fontAlgn="auto" hangingPunct="1">
              <a:spcBef>
                <a:spcPts val="580"/>
              </a:spcBef>
              <a:spcAft>
                <a:spcPts val="0"/>
              </a:spcAft>
              <a:buFont typeface="Arial" charset="0"/>
              <a:buNone/>
              <a:defRPr/>
            </a:pPr>
            <a:endParaRPr lang="en-US" dirty="0">
              <a:latin typeface="Times New Roman" pitchFamily="18" charset="0"/>
              <a:ea typeface="Calibri" pitchFamily="34"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Magnetic field coils are placed on opposite sides a pipe to generate a magnetic field.</a:t>
            </a:r>
          </a:p>
          <a:p>
            <a:pPr marL="274320" indent="-274320" eaLnBrk="1" fontAlgn="auto" hangingPunct="1">
              <a:spcBef>
                <a:spcPts val="580"/>
              </a:spcBef>
              <a:spcAft>
                <a:spcPts val="0"/>
              </a:spcAft>
              <a:buFont typeface="Wingdings 2"/>
              <a:buChar char=""/>
              <a:defRPr/>
            </a:pPr>
            <a:endParaRPr lang="en-IN" dirty="0">
              <a:ea typeface="Calibri"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6">
            <a:extLst>
              <a:ext uri="{FF2B5EF4-FFF2-40B4-BE49-F238E27FC236}">
                <a16:creationId xmlns:a16="http://schemas.microsoft.com/office/drawing/2014/main" id="{528D1F18-2BE7-4969-A20F-EA5580BA37BE}"/>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Electromagnetic Flow sensor</a:t>
            </a:r>
          </a:p>
        </p:txBody>
      </p:sp>
      <p:sp>
        <p:nvSpPr>
          <p:cNvPr id="84995" name="Content Placeholder 7">
            <a:extLst>
              <a:ext uri="{FF2B5EF4-FFF2-40B4-BE49-F238E27FC236}">
                <a16:creationId xmlns:a16="http://schemas.microsoft.com/office/drawing/2014/main" id="{416A9DB3-6999-4514-B4E0-5794A0121E9E}"/>
              </a:ext>
            </a:extLst>
          </p:cNvPr>
          <p:cNvSpPr>
            <a:spLocks noGrp="1"/>
          </p:cNvSpPr>
          <p:nvPr>
            <p:ph sz="quarter" idx="1"/>
          </p:nvPr>
        </p:nvSpPr>
        <p:spPr>
          <a:xfrm>
            <a:off x="457200" y="1447800"/>
            <a:ext cx="4206875" cy="4572000"/>
          </a:xfrm>
        </p:spPr>
        <p:txBody>
          <a:bodyPr>
            <a:normAutofit lnSpcReduction="10000"/>
          </a:bodyPr>
          <a:lstStyle/>
          <a:p>
            <a:pPr marL="274320" indent="-274320" algn="just" eaLnBrk="1" fontAlgn="auto" hangingPunct="1">
              <a:spcBef>
                <a:spcPts val="580"/>
              </a:spcBef>
              <a:spcAft>
                <a:spcPts val="0"/>
              </a:spcAft>
              <a:buFont typeface="Wingdings 2"/>
              <a:buChar char=""/>
              <a:defRPr/>
            </a:pPr>
            <a:r>
              <a:rPr lang="en-US" sz="2200" dirty="0">
                <a:latin typeface="Times New Roman" pitchFamily="18" charset="0"/>
                <a:cs typeface="Times New Roman" pitchFamily="18" charset="0"/>
              </a:rPr>
              <a:t>As the liquid moves through the field with average velocity V, electrodes sense the induced voltage.</a:t>
            </a:r>
          </a:p>
          <a:p>
            <a:pPr marL="274320" indent="-274320" algn="just" eaLnBrk="1" fontAlgn="auto" hangingPunct="1">
              <a:spcBef>
                <a:spcPts val="580"/>
              </a:spcBef>
              <a:spcAft>
                <a:spcPts val="0"/>
              </a:spcAft>
              <a:buFont typeface="Arial" charset="0"/>
              <a:buNone/>
              <a:defRPr/>
            </a:pPr>
            <a:endParaRPr lang="en-US" sz="2200" dirty="0">
              <a:latin typeface="Times New Roman" pitchFamily="18"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sz="2200" dirty="0">
                <a:latin typeface="Times New Roman" pitchFamily="18" charset="0"/>
                <a:cs typeface="Times New Roman" pitchFamily="18" charset="0"/>
              </a:rPr>
              <a:t>An insulating liner prevents the signal from shorting to the pipe wall. </a:t>
            </a:r>
          </a:p>
          <a:p>
            <a:pPr marL="274320" indent="-274320" algn="just" eaLnBrk="1" fontAlgn="auto" hangingPunct="1">
              <a:spcBef>
                <a:spcPts val="580"/>
              </a:spcBef>
              <a:spcAft>
                <a:spcPts val="0"/>
              </a:spcAft>
              <a:buFont typeface="Arial" charset="0"/>
              <a:buNone/>
              <a:defRPr/>
            </a:pPr>
            <a:endParaRPr lang="en-US" sz="2200" dirty="0">
              <a:latin typeface="Times New Roman" pitchFamily="18" charset="0"/>
              <a:cs typeface="Times New Roman" pitchFamily="18" charset="0"/>
            </a:endParaRPr>
          </a:p>
          <a:p>
            <a:pPr marL="274320" indent="-274320" algn="just" eaLnBrk="1" fontAlgn="auto" hangingPunct="1">
              <a:spcBef>
                <a:spcPts val="580"/>
              </a:spcBef>
              <a:spcAft>
                <a:spcPts val="0"/>
              </a:spcAft>
              <a:buFont typeface="Wingdings 2"/>
              <a:buChar char=""/>
              <a:defRPr/>
            </a:pPr>
            <a:r>
              <a:rPr lang="en-US" sz="2200" dirty="0">
                <a:latin typeface="Times New Roman" pitchFamily="18" charset="0"/>
                <a:cs typeface="Times New Roman" pitchFamily="18" charset="0"/>
              </a:rPr>
              <a:t>The output voltage E is directly proportional to liquid velocity, resulting in the linear output of a magnetic flow meter.</a:t>
            </a:r>
            <a:endParaRPr lang="en-IN" sz="2200" dirty="0">
              <a:latin typeface="Times New Roman" pitchFamily="18" charset="0"/>
              <a:cs typeface="Times New Roman" pitchFamily="18" charset="0"/>
            </a:endParaRPr>
          </a:p>
        </p:txBody>
      </p:sp>
      <p:pic>
        <p:nvPicPr>
          <p:cNvPr id="118788" name="Picture 2" descr="http://www.ddc-online.org/Input-Output-Tutorial/images/chpt2_ana_06img08.gif">
            <a:extLst>
              <a:ext uri="{FF2B5EF4-FFF2-40B4-BE49-F238E27FC236}">
                <a16:creationId xmlns:a16="http://schemas.microsoft.com/office/drawing/2014/main" id="{AA3B261F-ECC8-4905-85DE-33ED7C0A8447}"/>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b="8788"/>
          <a:stretch>
            <a:fillRect/>
          </a:stretch>
        </p:blipFill>
        <p:spPr>
          <a:xfrm>
            <a:off x="5313363" y="2162175"/>
            <a:ext cx="3467100" cy="3324225"/>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7">
            <a:extLst>
              <a:ext uri="{FF2B5EF4-FFF2-40B4-BE49-F238E27FC236}">
                <a16:creationId xmlns:a16="http://schemas.microsoft.com/office/drawing/2014/main" id="{63FF5AA0-6770-47E4-BF11-D20392C39903}"/>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Stepper Motor</a:t>
            </a:r>
          </a:p>
        </p:txBody>
      </p:sp>
      <p:pic>
        <p:nvPicPr>
          <p:cNvPr id="119811" name="Picture 2">
            <a:extLst>
              <a:ext uri="{FF2B5EF4-FFF2-40B4-BE49-F238E27FC236}">
                <a16:creationId xmlns:a16="http://schemas.microsoft.com/office/drawing/2014/main" id="{3897B6FE-9571-4A7C-8C79-A702DD58C46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3200400"/>
            <a:ext cx="3756025" cy="3200400"/>
          </a:xfrm>
        </p:spPr>
      </p:pic>
      <p:sp>
        <p:nvSpPr>
          <p:cNvPr id="119812" name="Content Placeholder 7">
            <a:extLst>
              <a:ext uri="{FF2B5EF4-FFF2-40B4-BE49-F238E27FC236}">
                <a16:creationId xmlns:a16="http://schemas.microsoft.com/office/drawing/2014/main" id="{0A8B2D35-7D3F-4B21-B73F-A6A42B2C2CCB}"/>
              </a:ext>
            </a:extLst>
          </p:cNvPr>
          <p:cNvSpPr txBox="1">
            <a:spLocks/>
          </p:cNvSpPr>
          <p:nvPr/>
        </p:nvSpPr>
        <p:spPr bwMode="auto">
          <a:xfrm>
            <a:off x="304800" y="1219200"/>
            <a:ext cx="84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Discrete Positioning device</a:t>
            </a:r>
          </a:p>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Moves one step at a time for each input</a:t>
            </a:r>
          </a:p>
          <a:p>
            <a:pPr algn="just" eaLnBrk="1" hangingPunct="1"/>
            <a:r>
              <a:rPr lang="en-US" altLang="en-US" sz="2400">
                <a:latin typeface="Times New Roman" panose="02020603050405020304" pitchFamily="18" charset="0"/>
                <a:ea typeface="Calibri" panose="020F0502020204030204" pitchFamily="34" charset="0"/>
                <a:cs typeface="Times New Roman" panose="02020603050405020304" pitchFamily="18" charset="0"/>
              </a:rPr>
              <a:t>Appropriate excitation in winding/s, makes the rotor attract towards the stator</a:t>
            </a:r>
          </a:p>
          <a:p>
            <a:pPr algn="just" eaLnBrk="1" hangingPunct="1"/>
            <a:endParaRPr lang="en-US" altLang="en-US" sz="24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9813" name="Picture 2" descr="http://www.pcbheaven.com/wikipages/images/howsteppermotorswork_1273221892.gif">
            <a:extLst>
              <a:ext uri="{FF2B5EF4-FFF2-40B4-BE49-F238E27FC236}">
                <a16:creationId xmlns:a16="http://schemas.microsoft.com/office/drawing/2014/main" id="{650D720F-9008-486F-95BB-88D820544C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048000"/>
            <a:ext cx="33337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5">
            <a:extLst>
              <a:ext uri="{FF2B5EF4-FFF2-40B4-BE49-F238E27FC236}">
                <a16:creationId xmlns:a16="http://schemas.microsoft.com/office/drawing/2014/main" id="{DC72C3FF-953E-4167-AEE4-09F531B56573}"/>
              </a:ext>
            </a:extLst>
          </p:cNvPr>
          <p:cNvSpPr>
            <a:spLocks noGrp="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l" eaLnBrk="0" hangingPunct="0">
              <a:spcBef>
                <a:spcPct val="0"/>
              </a:spcBef>
              <a:buClrTx/>
              <a:buSzTx/>
              <a:buFontTx/>
              <a:buNone/>
            </a:pPr>
            <a:fld id="{9A46228A-EB58-44D0-B857-2D8251BF7338}" type="slidenum">
              <a:rPr lang="en-US" altLang="en-US" sz="1400" smtClean="0">
                <a:solidFill>
                  <a:srgbClr val="FFFFFF"/>
                </a:solidFill>
                <a:latin typeface="Arial" panose="020B0604020202020204" pitchFamily="34" charset="0"/>
              </a:rPr>
              <a:pPr algn="l" eaLnBrk="0" hangingPunct="0">
                <a:spcBef>
                  <a:spcPct val="0"/>
                </a:spcBef>
                <a:buClrTx/>
                <a:buSzTx/>
                <a:buFontTx/>
                <a:buNone/>
              </a:pPr>
              <a:t>63</a:t>
            </a:fld>
            <a:endParaRPr lang="en-US" altLang="en-US" sz="1400">
              <a:solidFill>
                <a:srgbClr val="FFFFFF"/>
              </a:solidFill>
              <a:latin typeface="Arial" panose="020B0604020202020204" pitchFamily="34" charset="0"/>
            </a:endParaRPr>
          </a:p>
        </p:txBody>
      </p:sp>
      <p:pic>
        <p:nvPicPr>
          <p:cNvPr id="120835" name="Picture 4" descr="http://educypedia.karadimov.info/library/howsteppermotorswork_1273256291.gif">
            <a:extLst>
              <a:ext uri="{FF2B5EF4-FFF2-40B4-BE49-F238E27FC236}">
                <a16:creationId xmlns:a16="http://schemas.microsoft.com/office/drawing/2014/main" id="{38E86285-4634-4F18-A41D-5E4D11BDBD4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29622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6" descr="http://educypedia.karadimov.info/library/howsteppermotorswork_1273238968.gif">
            <a:extLst>
              <a:ext uri="{FF2B5EF4-FFF2-40B4-BE49-F238E27FC236}">
                <a16:creationId xmlns:a16="http://schemas.microsoft.com/office/drawing/2014/main" id="{EEEE5FA2-8F3B-4C8B-BC59-32F4528CA4C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336800"/>
            <a:ext cx="33718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7">
            <a:extLst>
              <a:ext uri="{FF2B5EF4-FFF2-40B4-BE49-F238E27FC236}">
                <a16:creationId xmlns:a16="http://schemas.microsoft.com/office/drawing/2014/main" id="{6F734426-FBA8-49A1-9BA8-8823E47D4039}"/>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Stepper Motor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5937EB27-570A-44A0-B2F5-C186214A3029}"/>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Servo Motor</a:t>
            </a:r>
          </a:p>
        </p:txBody>
      </p:sp>
      <p:sp>
        <p:nvSpPr>
          <p:cNvPr id="121859" name="Content Placeholder 7">
            <a:extLst>
              <a:ext uri="{FF2B5EF4-FFF2-40B4-BE49-F238E27FC236}">
                <a16:creationId xmlns:a16="http://schemas.microsoft.com/office/drawing/2014/main" id="{ECA3CB99-0D04-48D9-8F8C-565890C7C8C9}"/>
              </a:ext>
            </a:extLst>
          </p:cNvPr>
          <p:cNvSpPr>
            <a:spLocks noGrp="1"/>
          </p:cNvSpPr>
          <p:nvPr>
            <p:ph sz="quarter" idx="1"/>
          </p:nvPr>
        </p:nvSpPr>
        <p:spPr>
          <a:xfrm>
            <a:off x="304800" y="1600200"/>
            <a:ext cx="8458200" cy="533400"/>
          </a:xfrm>
        </p:spPr>
        <p:txBody>
          <a:bodyPr/>
          <a:lstStyle/>
          <a:p>
            <a:pPr algn="just" eaLnBrk="1" hangingPunct="1"/>
            <a:r>
              <a:rPr lang="en-US" altLang="en-US" sz="2200">
                <a:cs typeface="Calibri" panose="020F0502020204030204" pitchFamily="34" charset="0"/>
              </a:rPr>
              <a:t>Electric (DC/AC) motor driven using Pulse Width Modulation (PWM)</a:t>
            </a:r>
          </a:p>
        </p:txBody>
      </p:sp>
      <p:pic>
        <p:nvPicPr>
          <p:cNvPr id="121860" name="Picture 2" descr="http://ninad243.weebly.com/uploads/1/2/5/5/12557204/6015685_orig.gif">
            <a:extLst>
              <a:ext uri="{FF2B5EF4-FFF2-40B4-BE49-F238E27FC236}">
                <a16:creationId xmlns:a16="http://schemas.microsoft.com/office/drawing/2014/main" id="{8F4CCEBE-A2E7-4EA6-B0E5-73C81A822DD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362200"/>
            <a:ext cx="3027363"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Content Placeholder 7">
            <a:extLst>
              <a:ext uri="{FF2B5EF4-FFF2-40B4-BE49-F238E27FC236}">
                <a16:creationId xmlns:a16="http://schemas.microsoft.com/office/drawing/2014/main" id="{E8994911-B077-4FAF-8C6A-2575D841380D}"/>
              </a:ext>
            </a:extLst>
          </p:cNvPr>
          <p:cNvSpPr>
            <a:spLocks noGrp="1"/>
          </p:cNvSpPr>
          <p:nvPr>
            <p:ph sz="quarter" idx="1"/>
          </p:nvPr>
        </p:nvSpPr>
        <p:spPr>
          <a:xfrm>
            <a:off x="304800" y="1600200"/>
            <a:ext cx="8458200" cy="1752600"/>
          </a:xfrm>
        </p:spPr>
        <p:txBody>
          <a:bodyPr/>
          <a:lstStyle/>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Servo mechanism consists of position sensor (potentiometer/encoder), gear mechanism and intelligent circuitry</a:t>
            </a:r>
          </a:p>
        </p:txBody>
      </p:sp>
      <p:pic>
        <p:nvPicPr>
          <p:cNvPr id="122883" name="Picture 10" descr="http://www.digitalnemesis.com/info/docs/rcservo/resources/servodiagram1.png">
            <a:extLst>
              <a:ext uri="{FF2B5EF4-FFF2-40B4-BE49-F238E27FC236}">
                <a16:creationId xmlns:a16="http://schemas.microsoft.com/office/drawing/2014/main" id="{943296A5-FE8A-4DF0-B599-8876681EC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819400"/>
            <a:ext cx="579120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Title 1">
            <a:extLst>
              <a:ext uri="{FF2B5EF4-FFF2-40B4-BE49-F238E27FC236}">
                <a16:creationId xmlns:a16="http://schemas.microsoft.com/office/drawing/2014/main" id="{42468197-192B-4D2C-8B1A-A888CAB501BB}"/>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Servo Motor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498D8C62-F8D2-4674-9E17-62F61832D442}"/>
              </a:ext>
            </a:extLst>
          </p:cNvPr>
          <p:cNvSpPr>
            <a:spLocks noGrp="1"/>
          </p:cNvSpPr>
          <p:nvPr>
            <p:ph type="title"/>
          </p:nvPr>
        </p:nvSpPr>
        <p:spPr>
          <a:xfrm>
            <a:off x="0" y="0"/>
            <a:ext cx="9144000" cy="990600"/>
          </a:xfrm>
        </p:spPr>
        <p:txBody>
          <a:bodyPr/>
          <a:lstStyle/>
          <a:p>
            <a:pPr algn="ctr" eaLnBrk="1" hangingPunct="1"/>
            <a:r>
              <a:rPr lang="en-IN" altLang="en-US" b="1" u="sng">
                <a:latin typeface="Times New Roman" panose="02020603050405020304" pitchFamily="18" charset="0"/>
                <a:cs typeface="Times New Roman" panose="02020603050405020304" pitchFamily="18" charset="0"/>
              </a:rPr>
              <a:t>Solenoid </a:t>
            </a:r>
          </a:p>
        </p:txBody>
      </p:sp>
      <p:pic>
        <p:nvPicPr>
          <p:cNvPr id="123907" name="Picture 2" descr="C:\Documents and Settings\Narendra V Lakal\Desktop\Narendra Desktop\Academic Data\Mechatronics Data\solenoid animation.gif">
            <a:extLst>
              <a:ext uri="{FF2B5EF4-FFF2-40B4-BE49-F238E27FC236}">
                <a16:creationId xmlns:a16="http://schemas.microsoft.com/office/drawing/2014/main" id="{E8910CFA-CE31-48DD-9457-07CF326BE7D5}"/>
              </a:ext>
            </a:extLst>
          </p:cNvPr>
          <p:cNvPicPr>
            <a:picLocks noGrp="1" noChangeAspect="1" noChangeArrowheads="1" noCro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447800" y="3276600"/>
            <a:ext cx="6515100" cy="3257550"/>
          </a:xfrm>
        </p:spPr>
      </p:pic>
      <p:sp>
        <p:nvSpPr>
          <p:cNvPr id="123908" name="Content Placeholder 7">
            <a:extLst>
              <a:ext uri="{FF2B5EF4-FFF2-40B4-BE49-F238E27FC236}">
                <a16:creationId xmlns:a16="http://schemas.microsoft.com/office/drawing/2014/main" id="{A6537BE1-DC3A-4AE2-B69F-7EA1787D6B8D}"/>
              </a:ext>
            </a:extLst>
          </p:cNvPr>
          <p:cNvSpPr txBox="1">
            <a:spLocks/>
          </p:cNvSpPr>
          <p:nvPr/>
        </p:nvSpPr>
        <p:spPr bwMode="auto">
          <a:xfrm>
            <a:off x="304800" y="1295400"/>
            <a:ext cx="8458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30250" indent="-2730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Electromagnetic actuator</a:t>
            </a:r>
          </a:p>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Consist of a movable ferrite core that is activated by current flow</a:t>
            </a:r>
          </a:p>
          <a:p>
            <a:pPr lvl="1" algn="just" eaLnBrk="1" hangingPunct="1">
              <a:spcBef>
                <a:spcPts val="575"/>
              </a:spcBef>
              <a:buClr>
                <a:schemeClr val="accent1"/>
              </a:buClr>
            </a:pPr>
            <a:r>
              <a:rPr lang="en-US" altLang="en-US" sz="2200">
                <a:latin typeface="Times New Roman" panose="02020603050405020304" pitchFamily="18" charset="0"/>
                <a:ea typeface="Calibri" panose="020F0502020204030204" pitchFamily="34" charset="0"/>
                <a:cs typeface="Times New Roman" panose="02020603050405020304" pitchFamily="18" charset="0"/>
              </a:rPr>
              <a:t>When the coil is energized, a magnetic field is established that provides the force to push or pull the core</a:t>
            </a:r>
          </a:p>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Provide large force over a short duration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2BD1B65-1655-4F9C-A677-858311909AE6}"/>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Measurement Characteristics</a:t>
            </a:r>
          </a:p>
        </p:txBody>
      </p:sp>
      <p:sp>
        <p:nvSpPr>
          <p:cNvPr id="22531" name="Rectangle 3">
            <a:extLst>
              <a:ext uri="{FF2B5EF4-FFF2-40B4-BE49-F238E27FC236}">
                <a16:creationId xmlns:a16="http://schemas.microsoft.com/office/drawing/2014/main" id="{C1585A43-A6A2-4701-B4D9-3A8F2A5C2469}"/>
              </a:ext>
            </a:extLst>
          </p:cNvPr>
          <p:cNvSpPr>
            <a:spLocks noGrp="1" noChangeArrowheads="1"/>
          </p:cNvSpPr>
          <p:nvPr>
            <p:ph sz="quarter" idx="1"/>
          </p:nvPr>
        </p:nvSpPr>
        <p:spPr>
          <a:xfrm>
            <a:off x="457200" y="1371600"/>
            <a:ext cx="8229600" cy="4876800"/>
          </a:xfrm>
        </p:spPr>
        <p:txBody>
          <a:bodyPr>
            <a:normAutofit fontScale="92500" lnSpcReduction="10000"/>
          </a:bodyPr>
          <a:lstStyle/>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Range: Difference between the maximum and minimum value of the sensed parameter</a:t>
            </a:r>
          </a:p>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Resolution: The smallest change the sensor can differentiate</a:t>
            </a:r>
          </a:p>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Accuracy: Difference between the measured value and the true value</a:t>
            </a:r>
          </a:p>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Precision: Ability to reproduce the results repeatedly with a given accuracy</a:t>
            </a:r>
          </a:p>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Sensitivity: Ratio of change in output to a unit change of the input</a:t>
            </a:r>
          </a:p>
          <a:p>
            <a:pPr marL="274320" indent="-274320" algn="just" eaLnBrk="1" fontAlgn="auto" hangingPunct="1">
              <a:spcBef>
                <a:spcPts val="1200"/>
              </a:spcBef>
              <a:spcAft>
                <a:spcPts val="600"/>
              </a:spcAft>
              <a:buFont typeface="Wingdings 2"/>
              <a:buChar char=""/>
              <a:defRPr/>
            </a:pPr>
            <a:r>
              <a:rPr lang="en-US" dirty="0">
                <a:latin typeface="Times New Roman" pitchFamily="18" charset="0"/>
                <a:ea typeface="Calibri" pitchFamily="34" charset="0"/>
                <a:cs typeface="Times New Roman" pitchFamily="18" charset="0"/>
              </a:rPr>
              <a:t>Zero offset: A nonzero value output for no input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400F86D-8455-4504-B43A-9C2BD2546AF7}"/>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Measurement Characteristics</a:t>
            </a:r>
          </a:p>
        </p:txBody>
      </p:sp>
      <p:sp>
        <p:nvSpPr>
          <p:cNvPr id="23555" name="Rectangle 3">
            <a:extLst>
              <a:ext uri="{FF2B5EF4-FFF2-40B4-BE49-F238E27FC236}">
                <a16:creationId xmlns:a16="http://schemas.microsoft.com/office/drawing/2014/main" id="{6584E3BA-F9A8-479F-8EDF-71596F998B42}"/>
              </a:ext>
            </a:extLst>
          </p:cNvPr>
          <p:cNvSpPr>
            <a:spLocks noGrp="1" noChangeArrowheads="1"/>
          </p:cNvSpPr>
          <p:nvPr>
            <p:ph sz="quarter" idx="1"/>
          </p:nvPr>
        </p:nvSpPr>
        <p:spPr>
          <a:xfrm>
            <a:off x="533400" y="1447800"/>
            <a:ext cx="8153400" cy="4572000"/>
          </a:xfrm>
        </p:spPr>
        <p:txBody>
          <a:bodyPr>
            <a:normAutofit fontScale="92500" lnSpcReduction="10000"/>
          </a:bodyPr>
          <a:lstStyle/>
          <a:p>
            <a:pPr marL="274320" indent="-274320" algn="just" eaLnBrk="1" fontAlgn="auto" hangingPunct="1">
              <a:lnSpc>
                <a:spcPct val="150000"/>
              </a:lnSpc>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Linearity: Percentage of deviation from the best-fit linear calibration curve </a:t>
            </a:r>
          </a:p>
          <a:p>
            <a:pPr marL="274320" indent="-274320" algn="just" eaLnBrk="1" fontAlgn="auto" hangingPunct="1">
              <a:lnSpc>
                <a:spcPct val="150000"/>
              </a:lnSpc>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Zero Drift: The departure of output from zero value over a period of time for no input</a:t>
            </a:r>
          </a:p>
          <a:p>
            <a:pPr marL="274320" indent="-274320" algn="just" eaLnBrk="1" fontAlgn="auto" hangingPunct="1">
              <a:lnSpc>
                <a:spcPct val="150000"/>
              </a:lnSpc>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Response time: The time lag between the input and output</a:t>
            </a:r>
          </a:p>
          <a:p>
            <a:pPr marL="274320" indent="-274320" algn="just" eaLnBrk="1" fontAlgn="auto" hangingPunct="1">
              <a:lnSpc>
                <a:spcPct val="150000"/>
              </a:lnSpc>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Operating temperature: The range in which the sensor performs as specified</a:t>
            </a:r>
          </a:p>
          <a:p>
            <a:pPr marL="274320" indent="-274320" algn="just" eaLnBrk="1" fontAlgn="auto" hangingPunct="1">
              <a:lnSpc>
                <a:spcPct val="150000"/>
              </a:lnSpc>
              <a:spcBef>
                <a:spcPts val="580"/>
              </a:spcBef>
              <a:spcAft>
                <a:spcPts val="0"/>
              </a:spcAft>
              <a:buFont typeface="Wingdings 2"/>
              <a:buChar char=""/>
              <a:defRPr/>
            </a:pPr>
            <a:r>
              <a:rPr lang="en-US" dirty="0">
                <a:latin typeface="Times New Roman" pitchFamily="18" charset="0"/>
                <a:ea typeface="Calibri" pitchFamily="34" charset="0"/>
                <a:cs typeface="Times New Roman" pitchFamily="18" charset="0"/>
              </a:rPr>
              <a:t>Deadband: The range of input for which there is no output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977728-55B4-432D-ACD0-96B27104DAA2}"/>
              </a:ext>
            </a:extLst>
          </p:cNvPr>
          <p:cNvSpPr>
            <a:spLocks noGrp="1"/>
          </p:cNvSpPr>
          <p:nvPr>
            <p:ph type="title"/>
          </p:nvPr>
        </p:nvSpPr>
        <p:spPr>
          <a:xfrm>
            <a:off x="0" y="0"/>
            <a:ext cx="9144000" cy="990600"/>
          </a:xfrm>
        </p:spPr>
        <p:txBody>
          <a:bodyPr/>
          <a:lstStyle/>
          <a:p>
            <a:pPr algn="ctr" eaLnBrk="1" hangingPunct="1"/>
            <a:r>
              <a:rPr lang="en-US" altLang="en-US" b="1" u="sng">
                <a:latin typeface="Times New Roman" panose="02020603050405020304" pitchFamily="18" charset="0"/>
                <a:cs typeface="Times New Roman" panose="02020603050405020304" pitchFamily="18" charset="0"/>
              </a:rPr>
              <a:t>Range &amp; Resolution</a:t>
            </a:r>
          </a:p>
        </p:txBody>
      </p:sp>
      <p:sp>
        <p:nvSpPr>
          <p:cNvPr id="34819" name="Rectangle 3">
            <a:extLst>
              <a:ext uri="{FF2B5EF4-FFF2-40B4-BE49-F238E27FC236}">
                <a16:creationId xmlns:a16="http://schemas.microsoft.com/office/drawing/2014/main" id="{29C9BC05-B81F-49C5-B340-9F2BAC78A4F1}"/>
              </a:ext>
            </a:extLst>
          </p:cNvPr>
          <p:cNvSpPr>
            <a:spLocks noGrp="1"/>
          </p:cNvSpPr>
          <p:nvPr>
            <p:ph sz="quarter" idx="1"/>
          </p:nvPr>
        </p:nvSpPr>
        <p:spPr>
          <a:xfrm>
            <a:off x="457200" y="1447800"/>
            <a:ext cx="8229600" cy="4800600"/>
          </a:xfrm>
        </p:spPr>
        <p:txBody>
          <a:bodyPr/>
          <a:lstStyle/>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Range: The range (or span) of a sensor is the difference between the minimum (or most negative) and maximum inputs that will give a valid output. Range is typically specified by the manufacturer of the sensor.</a:t>
            </a:r>
          </a:p>
          <a:p>
            <a:pPr lvl="2" algn="just" eaLnBrk="1" hangingPunct="1"/>
            <a:r>
              <a:rPr lang="en-IN" altLang="en-US" sz="2200">
                <a:latin typeface="Times New Roman" panose="02020603050405020304" pitchFamily="18" charset="0"/>
                <a:ea typeface="Calibri" panose="020F0502020204030204" pitchFamily="34" charset="0"/>
                <a:cs typeface="Times New Roman" panose="02020603050405020304" pitchFamily="18" charset="0"/>
              </a:rPr>
              <a:t>For </a:t>
            </a:r>
            <a:r>
              <a:rPr lang="en-US" altLang="en-US" sz="2200">
                <a:latin typeface="Times New Roman" panose="02020603050405020304" pitchFamily="18" charset="0"/>
                <a:ea typeface="Calibri" panose="020F0502020204030204" pitchFamily="34" charset="0"/>
                <a:cs typeface="Times New Roman" panose="02020603050405020304" pitchFamily="18" charset="0"/>
              </a:rPr>
              <a:t>example, a common type K thermocouple has a range of 800</a:t>
            </a:r>
            <a:r>
              <a:rPr lang="en-IN" altLang="en-US" sz="2200">
                <a:latin typeface="Times New Roman" panose="02020603050405020304" pitchFamily="18" charset="0"/>
                <a:ea typeface="Calibri" panose="020F0502020204030204" pitchFamily="34" charset="0"/>
                <a:cs typeface="Times New Roman" panose="02020603050405020304" pitchFamily="18" charset="0"/>
              </a:rPr>
              <a:t>°C (from −50°C to 750°C).</a:t>
            </a:r>
            <a:endParaRPr lang="en-US" altLang="en-US" sz="2200">
              <a:latin typeface="Times New Roman" panose="02020603050405020304" pitchFamily="18" charset="0"/>
              <a:ea typeface="Calibri" panose="020F0502020204030204" pitchFamily="34" charset="0"/>
              <a:cs typeface="Times New Roman" panose="02020603050405020304" pitchFamily="18" charset="0"/>
            </a:endParaRPr>
          </a:p>
          <a:p>
            <a:pPr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Resolution: The resolution of a sensor is the smallest increment of input that can be reliably detected. Resolution is also frequently known as the least count of the sensor.</a:t>
            </a:r>
          </a:p>
          <a:p>
            <a:pPr lvl="2" algn="just" eaLnBrk="1" hangingPunct="1"/>
            <a:r>
              <a:rPr lang="en-US" altLang="en-US" sz="2200">
                <a:latin typeface="Times New Roman" panose="02020603050405020304" pitchFamily="18" charset="0"/>
                <a:ea typeface="Calibri" panose="020F0502020204030204" pitchFamily="34" charset="0"/>
                <a:cs typeface="Times New Roman" panose="02020603050405020304" pitchFamily="18" charset="0"/>
              </a:rPr>
              <a:t>The resolution of analog sensors is usually limited only by low-level electrical noise and is often much better than equivalent digital sensors.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2C87C09A7A8140A3D47E6B4BF19E3A" ma:contentTypeVersion="2" ma:contentTypeDescription="Create a new document." ma:contentTypeScope="" ma:versionID="74a191b6166eea711fbd4670f8945d4b">
  <xsd:schema xmlns:xsd="http://www.w3.org/2001/XMLSchema" xmlns:xs="http://www.w3.org/2001/XMLSchema" xmlns:p="http://schemas.microsoft.com/office/2006/metadata/properties" xmlns:ns2="c0fccf5d-ccff-4466-a240-722356c1c598" targetNamespace="http://schemas.microsoft.com/office/2006/metadata/properties" ma:root="true" ma:fieldsID="6b3265ed0688aa4b243fb771de725a06" ns2:_="">
    <xsd:import namespace="c0fccf5d-ccff-4466-a240-722356c1c59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ccf5d-ccff-4466-a240-722356c1c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CB2F95-36B7-4353-B387-F07E1497BDA3}"/>
</file>

<file path=customXml/itemProps2.xml><?xml version="1.0" encoding="utf-8"?>
<ds:datastoreItem xmlns:ds="http://schemas.openxmlformats.org/officeDocument/2006/customXml" ds:itemID="{EF8F4E00-24B8-46E8-A35E-67CA39BC3029}"/>
</file>

<file path=customXml/itemProps3.xml><?xml version="1.0" encoding="utf-8"?>
<ds:datastoreItem xmlns:ds="http://schemas.openxmlformats.org/officeDocument/2006/customXml" ds:itemID="{D23FC299-5842-4671-8F46-CD32BC53269C}"/>
</file>

<file path=docProps/app.xml><?xml version="1.0" encoding="utf-8"?>
<Properties xmlns="http://schemas.openxmlformats.org/officeDocument/2006/extended-properties" xmlns:vt="http://schemas.openxmlformats.org/officeDocument/2006/docPropsVTypes">
  <Template>Equity</Template>
  <TotalTime>1839</TotalTime>
  <Words>2551</Words>
  <Application>Microsoft Office PowerPoint</Application>
  <PresentationFormat>On-screen Show (4:3)</PresentationFormat>
  <Paragraphs>334</Paragraphs>
  <Slides>66</Slides>
  <Notes>37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5" baseType="lpstr">
      <vt:lpstr>Arial</vt:lpstr>
      <vt:lpstr>Calibri</vt:lpstr>
      <vt:lpstr>Franklin Gothic Book</vt:lpstr>
      <vt:lpstr>Perpetua</vt:lpstr>
      <vt:lpstr>Times New Roman</vt:lpstr>
      <vt:lpstr>Viner Hand ITC</vt:lpstr>
      <vt:lpstr>Wingdings 2</vt:lpstr>
      <vt:lpstr>Equity</vt:lpstr>
      <vt:lpstr>Equation</vt:lpstr>
      <vt:lpstr>Mechatronics – 302050</vt:lpstr>
      <vt:lpstr>Syllabus </vt:lpstr>
      <vt:lpstr>What is Mechatronics</vt:lpstr>
      <vt:lpstr>Mechatronics System</vt:lpstr>
      <vt:lpstr>Elements of Mechatronics</vt:lpstr>
      <vt:lpstr>Why Mechatronics ?</vt:lpstr>
      <vt:lpstr>Measurement Characteristics</vt:lpstr>
      <vt:lpstr>Measurement Characteristics</vt:lpstr>
      <vt:lpstr>Range &amp; Resolution</vt:lpstr>
      <vt:lpstr>Sensitivity</vt:lpstr>
      <vt:lpstr>Error</vt:lpstr>
      <vt:lpstr>Repeatability &amp; Reproducibility</vt:lpstr>
      <vt:lpstr>Accuracy, Precision &amp; Repeatability</vt:lpstr>
      <vt:lpstr>Saturation, Dead-Band </vt:lpstr>
      <vt:lpstr>PowerPoint Presentation</vt:lpstr>
      <vt:lpstr>Basic Principle of Sensor / Transduction</vt:lpstr>
      <vt:lpstr>Sensors</vt:lpstr>
      <vt:lpstr>Potentiometer</vt:lpstr>
      <vt:lpstr>Potentiometer</vt:lpstr>
      <vt:lpstr>Linear Variable Differential Transformer</vt:lpstr>
      <vt:lpstr>Linear Variable Differential Transformer</vt:lpstr>
      <vt:lpstr>Encoders</vt:lpstr>
      <vt:lpstr>Digital Optical Encoders</vt:lpstr>
      <vt:lpstr>Simple Rotary Encoder</vt:lpstr>
      <vt:lpstr>Quadrature Encoder</vt:lpstr>
      <vt:lpstr>Binary Encoder</vt:lpstr>
      <vt:lpstr>Grey Code Encoder</vt:lpstr>
      <vt:lpstr>Absolute Encoder</vt:lpstr>
      <vt:lpstr>Absolute Encoder (Gray Code)</vt:lpstr>
      <vt:lpstr>Incremental Encoder</vt:lpstr>
      <vt:lpstr>Proximity sensors</vt:lpstr>
      <vt:lpstr>Proximity sensors</vt:lpstr>
      <vt:lpstr>Application of Proximity sensors</vt:lpstr>
      <vt:lpstr>Inductive Proximity sensors</vt:lpstr>
      <vt:lpstr>Inductive Proximity sensors</vt:lpstr>
      <vt:lpstr>Capacitive Proximity sensors</vt:lpstr>
      <vt:lpstr>Capacitive Proximity sensors</vt:lpstr>
      <vt:lpstr>PowerPoint Presentation</vt:lpstr>
      <vt:lpstr>Variable Reluctance sensor</vt:lpstr>
      <vt:lpstr>Variable Reluctance sensor</vt:lpstr>
      <vt:lpstr>Temperature measurement</vt:lpstr>
      <vt:lpstr>Thermocouples</vt:lpstr>
      <vt:lpstr>Construction  of Thermocouples</vt:lpstr>
      <vt:lpstr>Types of thermocouples</vt:lpstr>
      <vt:lpstr>Selection of Thermocouples</vt:lpstr>
      <vt:lpstr>Resistance Temperature Detector (RTD)</vt:lpstr>
      <vt:lpstr>Advantages of platinum as RTD</vt:lpstr>
      <vt:lpstr>Limitations of RTD</vt:lpstr>
      <vt:lpstr>Comparison: Thermocouple vs RTD</vt:lpstr>
      <vt:lpstr>Force/Pressure Sensor</vt:lpstr>
      <vt:lpstr>Strain Gauge</vt:lpstr>
      <vt:lpstr>Strain Gauge</vt:lpstr>
      <vt:lpstr>Strain Gauge Type</vt:lpstr>
      <vt:lpstr>Strain Gauge</vt:lpstr>
      <vt:lpstr>Strain Gauge Circuit</vt:lpstr>
      <vt:lpstr>PowerPoint Presentation</vt:lpstr>
      <vt:lpstr>Strain Gauge Circuit</vt:lpstr>
      <vt:lpstr>Effect of Temperature on Output of Gauge</vt:lpstr>
      <vt:lpstr>Temperature compensation</vt:lpstr>
      <vt:lpstr>Electromagnetic Flow sensor</vt:lpstr>
      <vt:lpstr>Electromagnetic Flow sensor</vt:lpstr>
      <vt:lpstr>Stepper Motor</vt:lpstr>
      <vt:lpstr>Stepper Motor</vt:lpstr>
      <vt:lpstr>Servo Motor</vt:lpstr>
      <vt:lpstr>Servo Motor</vt:lpstr>
      <vt:lpstr>Solenoid </vt:lpstr>
    </vt:vector>
  </TitlesOfParts>
  <Company>IIT Bombay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Mechatronics</dc:title>
  <dc:creator>Jayesh Minase</dc:creator>
  <cp:lastModifiedBy>Narendra Lakal</cp:lastModifiedBy>
  <cp:revision>257</cp:revision>
  <dcterms:created xsi:type="dcterms:W3CDTF">2008-07-04T13:51:57Z</dcterms:created>
  <dcterms:modified xsi:type="dcterms:W3CDTF">2018-02-22T10:37:41Z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0x0101003F2C87C09A7A8140A3D47E6B4BF19E3A</vt:lpwstr>
  </property>
</Properties>
</file>